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wmf" ContentType="image/x-wmf"/>
  <Default Extension="xml" ContentType="application/xml"/>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7.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1.xml" ContentType="application/vnd.openxmlformats-officedocument.presentationml.slide+xml"/>
  <Override PartName="/ppt/slides/slide5.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3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1.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39.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30.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handoutMasters/handoutMaster1.xml" ContentType="application/vnd.openxmlformats-officedocument.presentationml.handoutMaster+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theme/theme1.xml" ContentType="application/vnd.openxmlformats-officedocument.theme+xml"/>
  <Override PartName="/ppt/notesMasters/notesMaster1.xml" ContentType="application/vnd.openxmlformats-officedocument.presentationml.notesMaster+xml"/>
  <Override PartName="/ppt/diagrams/drawing3.xml" ContentType="application/vnd.ms-office.drawingml.diagramDrawing+xml"/>
  <Override PartName="/ppt/diagrams/quickStyle3.xml" ContentType="application/vnd.openxmlformats-officedocument.drawingml.diagramStyle+xml"/>
  <Override PartName="/ppt/diagrams/colors3.xml" ContentType="application/vnd.openxmlformats-officedocument.drawingml.diagramColors+xml"/>
  <Override PartName="/ppt/diagrams/layout3.xml" ContentType="application/vnd.openxmlformats-officedocument.drawingml.diagramLayou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49"/>
  </p:notesMasterIdLst>
  <p:handoutMasterIdLst>
    <p:handoutMasterId r:id="rId50"/>
  </p:handoutMasterIdLst>
  <p:sldIdLst>
    <p:sldId id="320" r:id="rId2"/>
    <p:sldId id="321" r:id="rId3"/>
    <p:sldId id="276" r:id="rId4"/>
    <p:sldId id="324" r:id="rId5"/>
    <p:sldId id="277" r:id="rId6"/>
    <p:sldId id="278" r:id="rId7"/>
    <p:sldId id="326" r:id="rId8"/>
    <p:sldId id="296" r:id="rId9"/>
    <p:sldId id="337" r:id="rId10"/>
    <p:sldId id="297" r:id="rId11"/>
    <p:sldId id="346" r:id="rId12"/>
    <p:sldId id="352" r:id="rId13"/>
    <p:sldId id="348" r:id="rId14"/>
    <p:sldId id="338" r:id="rId15"/>
    <p:sldId id="301" r:id="rId16"/>
    <p:sldId id="357" r:id="rId17"/>
    <p:sldId id="345" r:id="rId18"/>
    <p:sldId id="339" r:id="rId19"/>
    <p:sldId id="358" r:id="rId20"/>
    <p:sldId id="304" r:id="rId21"/>
    <p:sldId id="344" r:id="rId22"/>
    <p:sldId id="359" r:id="rId23"/>
    <p:sldId id="340" r:id="rId24"/>
    <p:sldId id="307" r:id="rId25"/>
    <p:sldId id="343" r:id="rId26"/>
    <p:sldId id="360" r:id="rId27"/>
    <p:sldId id="341" r:id="rId28"/>
    <p:sldId id="310" r:id="rId29"/>
    <p:sldId id="342" r:id="rId30"/>
    <p:sldId id="361" r:id="rId31"/>
    <p:sldId id="349" r:id="rId32"/>
    <p:sldId id="317" r:id="rId33"/>
    <p:sldId id="347" r:id="rId34"/>
    <p:sldId id="314" r:id="rId35"/>
    <p:sldId id="350" r:id="rId36"/>
    <p:sldId id="329" r:id="rId37"/>
    <p:sldId id="362" r:id="rId38"/>
    <p:sldId id="318" r:id="rId39"/>
    <p:sldId id="330" r:id="rId40"/>
    <p:sldId id="332" r:id="rId41"/>
    <p:sldId id="363" r:id="rId42"/>
    <p:sldId id="335" r:id="rId43"/>
    <p:sldId id="353" r:id="rId44"/>
    <p:sldId id="354" r:id="rId45"/>
    <p:sldId id="355" r:id="rId46"/>
    <p:sldId id="356" r:id="rId47"/>
    <p:sldId id="323" r:id="rId4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84" charset="0"/>
        <a:ea typeface="+mn-ea"/>
        <a:cs typeface="+mn-cs"/>
      </a:defRPr>
    </a:lvl1pPr>
    <a:lvl2pPr marL="457200" algn="l" rtl="0" fontAlgn="base">
      <a:spcBef>
        <a:spcPct val="0"/>
      </a:spcBef>
      <a:spcAft>
        <a:spcPct val="0"/>
      </a:spcAft>
      <a:defRPr kern="1200">
        <a:solidFill>
          <a:schemeClr val="tx1"/>
        </a:solidFill>
        <a:latin typeface="Arial" pitchFamily="-84" charset="0"/>
        <a:ea typeface="+mn-ea"/>
        <a:cs typeface="+mn-cs"/>
      </a:defRPr>
    </a:lvl2pPr>
    <a:lvl3pPr marL="914400" algn="l" rtl="0" fontAlgn="base">
      <a:spcBef>
        <a:spcPct val="0"/>
      </a:spcBef>
      <a:spcAft>
        <a:spcPct val="0"/>
      </a:spcAft>
      <a:defRPr kern="1200">
        <a:solidFill>
          <a:schemeClr val="tx1"/>
        </a:solidFill>
        <a:latin typeface="Arial" pitchFamily="-84" charset="0"/>
        <a:ea typeface="+mn-ea"/>
        <a:cs typeface="+mn-cs"/>
      </a:defRPr>
    </a:lvl3pPr>
    <a:lvl4pPr marL="1371600" algn="l" rtl="0" fontAlgn="base">
      <a:spcBef>
        <a:spcPct val="0"/>
      </a:spcBef>
      <a:spcAft>
        <a:spcPct val="0"/>
      </a:spcAft>
      <a:defRPr kern="1200">
        <a:solidFill>
          <a:schemeClr val="tx1"/>
        </a:solidFill>
        <a:latin typeface="Arial" pitchFamily="-84" charset="0"/>
        <a:ea typeface="+mn-ea"/>
        <a:cs typeface="+mn-cs"/>
      </a:defRPr>
    </a:lvl4pPr>
    <a:lvl5pPr marL="1828800" algn="l" rtl="0" fontAlgn="base">
      <a:spcBef>
        <a:spcPct val="0"/>
      </a:spcBef>
      <a:spcAft>
        <a:spcPct val="0"/>
      </a:spcAft>
      <a:defRPr kern="1200">
        <a:solidFill>
          <a:schemeClr val="tx1"/>
        </a:solidFill>
        <a:latin typeface="Arial" pitchFamily="-84" charset="0"/>
        <a:ea typeface="+mn-ea"/>
        <a:cs typeface="+mn-cs"/>
      </a:defRPr>
    </a:lvl5pPr>
    <a:lvl6pPr marL="2286000" algn="l" defTabSz="457200" rtl="0" eaLnBrk="1" latinLnBrk="0" hangingPunct="1">
      <a:defRPr kern="1200">
        <a:solidFill>
          <a:schemeClr val="tx1"/>
        </a:solidFill>
        <a:latin typeface="Arial" pitchFamily="-84" charset="0"/>
        <a:ea typeface="+mn-ea"/>
        <a:cs typeface="+mn-cs"/>
      </a:defRPr>
    </a:lvl6pPr>
    <a:lvl7pPr marL="2743200" algn="l" defTabSz="457200" rtl="0" eaLnBrk="1" latinLnBrk="0" hangingPunct="1">
      <a:defRPr kern="1200">
        <a:solidFill>
          <a:schemeClr val="tx1"/>
        </a:solidFill>
        <a:latin typeface="Arial" pitchFamily="-84" charset="0"/>
        <a:ea typeface="+mn-ea"/>
        <a:cs typeface="+mn-cs"/>
      </a:defRPr>
    </a:lvl7pPr>
    <a:lvl8pPr marL="3200400" algn="l" defTabSz="457200" rtl="0" eaLnBrk="1" latinLnBrk="0" hangingPunct="1">
      <a:defRPr kern="1200">
        <a:solidFill>
          <a:schemeClr val="tx1"/>
        </a:solidFill>
        <a:latin typeface="Arial" pitchFamily="-84" charset="0"/>
        <a:ea typeface="+mn-ea"/>
        <a:cs typeface="+mn-cs"/>
      </a:defRPr>
    </a:lvl8pPr>
    <a:lvl9pPr marL="3657600" algn="l" defTabSz="457200" rtl="0" eaLnBrk="1" latinLnBrk="0" hangingPunct="1">
      <a:defRPr kern="1200">
        <a:solidFill>
          <a:schemeClr val="tx1"/>
        </a:solidFill>
        <a:latin typeface="Arial"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4" autoAdjust="0"/>
  </p:normalViewPr>
  <p:slideViewPr>
    <p:cSldViewPr>
      <p:cViewPr>
        <p:scale>
          <a:sx n="61" d="100"/>
          <a:sy n="61" d="100"/>
        </p:scale>
        <p:origin x="1572"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7" d="100"/>
          <a:sy n="127" d="100"/>
        </p:scale>
        <p:origin x="-100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A5A06-352A-F343-A538-22EA1C5C333F}" type="doc">
      <dgm:prSet loTypeId="urn:microsoft.com/office/officeart/2005/8/layout/arrow5" loCatId="relationship" qsTypeId="urn:microsoft.com/office/officeart/2005/8/quickstyle/simple4" qsCatId="simple" csTypeId="urn:microsoft.com/office/officeart/2005/8/colors/accent1_2" csCatId="accent1"/>
      <dgm:spPr/>
      <dgm:t>
        <a:bodyPr/>
        <a:lstStyle/>
        <a:p>
          <a:endParaRPr lang="en-US"/>
        </a:p>
      </dgm:t>
    </dgm:pt>
    <dgm:pt modelId="{556B1CD2-8455-7E4B-96D7-414CB80DCB21}">
      <dgm:prSet/>
      <dgm:spPr/>
      <dgm:t>
        <a:bodyPr/>
        <a:lstStyle/>
        <a:p>
          <a:pPr rtl="0"/>
          <a:r>
            <a:rPr lang="en-US" dirty="0" smtClean="0">
              <a:effectLst>
                <a:outerShdw blurRad="38100" dist="38100" dir="2700000" algn="tl">
                  <a:srgbClr val="000000">
                    <a:alpha val="43137"/>
                  </a:srgbClr>
                </a:outerShdw>
              </a:effectLst>
            </a:rPr>
            <a:t>The use of double DES results in a mapping that is not equivalent to a single DES encryption</a:t>
          </a:r>
          <a:endParaRPr lang="en-US" dirty="0">
            <a:effectLst>
              <a:outerShdw blurRad="38100" dist="38100" dir="2700000" algn="tl">
                <a:srgbClr val="000000">
                  <a:alpha val="43137"/>
                </a:srgbClr>
              </a:outerShdw>
            </a:effectLst>
          </a:endParaRPr>
        </a:p>
      </dgm:t>
    </dgm:pt>
    <dgm:pt modelId="{59E3FD17-B4A4-7C45-88C0-20819969C39B}" type="parTrans" cxnId="{FDE91803-A9F0-8749-9D97-93C6C728F0B7}">
      <dgm:prSet/>
      <dgm:spPr/>
      <dgm:t>
        <a:bodyPr/>
        <a:lstStyle/>
        <a:p>
          <a:endParaRPr lang="en-US"/>
        </a:p>
      </dgm:t>
    </dgm:pt>
    <dgm:pt modelId="{ABCF0EFD-C3DE-BE4F-B2F8-E8F911CBF43A}" type="sibTrans" cxnId="{FDE91803-A9F0-8749-9D97-93C6C728F0B7}">
      <dgm:prSet/>
      <dgm:spPr/>
      <dgm:t>
        <a:bodyPr/>
        <a:lstStyle/>
        <a:p>
          <a:endParaRPr lang="en-US"/>
        </a:p>
      </dgm:t>
    </dgm:pt>
    <dgm:pt modelId="{ABBB2B24-D95A-3840-AD62-5975B77AA795}">
      <dgm:prSet/>
      <dgm:spPr/>
      <dgm:t>
        <a:bodyPr/>
        <a:lstStyle/>
        <a:p>
          <a:pPr rtl="0"/>
          <a:r>
            <a:rPr lang="en-US" dirty="0" smtClean="0">
              <a:effectLst>
                <a:outerShdw blurRad="38100" dist="38100" dir="2700000" algn="tl">
                  <a:srgbClr val="000000">
                    <a:alpha val="43137"/>
                  </a:srgbClr>
                </a:outerShdw>
              </a:effectLst>
            </a:rPr>
            <a:t>The meet-in-the-middle attack algorithm will attack this scheme and does not depend on any particular property of DES but will work against any block encryption cipher</a:t>
          </a:r>
          <a:endParaRPr lang="en-US" dirty="0">
            <a:effectLst>
              <a:outerShdw blurRad="38100" dist="38100" dir="2700000" algn="tl">
                <a:srgbClr val="000000">
                  <a:alpha val="43137"/>
                </a:srgbClr>
              </a:outerShdw>
            </a:effectLst>
          </a:endParaRPr>
        </a:p>
      </dgm:t>
    </dgm:pt>
    <dgm:pt modelId="{29DE476F-6BD2-884A-9AA9-24E0768961D7}" type="parTrans" cxnId="{B49C7608-0DA3-2D4C-A441-1D1785AEE941}">
      <dgm:prSet/>
      <dgm:spPr/>
      <dgm:t>
        <a:bodyPr/>
        <a:lstStyle/>
        <a:p>
          <a:endParaRPr lang="en-US"/>
        </a:p>
      </dgm:t>
    </dgm:pt>
    <dgm:pt modelId="{1A96AAF2-091E-8A48-807B-D5CEA818EB70}" type="sibTrans" cxnId="{B49C7608-0DA3-2D4C-A441-1D1785AEE941}">
      <dgm:prSet/>
      <dgm:spPr/>
      <dgm:t>
        <a:bodyPr/>
        <a:lstStyle/>
        <a:p>
          <a:endParaRPr lang="en-US"/>
        </a:p>
      </dgm:t>
    </dgm:pt>
    <dgm:pt modelId="{372E3E5B-EF8D-A24F-B8EF-C03EC62A8B69}" type="pres">
      <dgm:prSet presAssocID="{940A5A06-352A-F343-A538-22EA1C5C333F}" presName="diagram" presStyleCnt="0">
        <dgm:presLayoutVars>
          <dgm:dir/>
          <dgm:resizeHandles val="exact"/>
        </dgm:presLayoutVars>
      </dgm:prSet>
      <dgm:spPr/>
      <dgm:t>
        <a:bodyPr/>
        <a:lstStyle/>
        <a:p>
          <a:endParaRPr lang="en-US"/>
        </a:p>
      </dgm:t>
    </dgm:pt>
    <dgm:pt modelId="{CABB9488-165E-AF46-AD09-198A95CA42D5}" type="pres">
      <dgm:prSet presAssocID="{556B1CD2-8455-7E4B-96D7-414CB80DCB21}" presName="arrow" presStyleLbl="node1" presStyleIdx="0" presStyleCnt="2">
        <dgm:presLayoutVars>
          <dgm:bulletEnabled val="1"/>
        </dgm:presLayoutVars>
      </dgm:prSet>
      <dgm:spPr/>
      <dgm:t>
        <a:bodyPr/>
        <a:lstStyle/>
        <a:p>
          <a:endParaRPr lang="en-US"/>
        </a:p>
      </dgm:t>
    </dgm:pt>
    <dgm:pt modelId="{53700B98-CB5D-6E42-991E-36901AA3DD8A}" type="pres">
      <dgm:prSet presAssocID="{ABBB2B24-D95A-3840-AD62-5975B77AA795}" presName="arrow" presStyleLbl="node1" presStyleIdx="1" presStyleCnt="2">
        <dgm:presLayoutVars>
          <dgm:bulletEnabled val="1"/>
        </dgm:presLayoutVars>
      </dgm:prSet>
      <dgm:spPr/>
      <dgm:t>
        <a:bodyPr/>
        <a:lstStyle/>
        <a:p>
          <a:endParaRPr lang="en-US"/>
        </a:p>
      </dgm:t>
    </dgm:pt>
  </dgm:ptLst>
  <dgm:cxnLst>
    <dgm:cxn modelId="{28B4DB83-A615-1240-96C9-8FA04FED8CEE}" type="presOf" srcId="{940A5A06-352A-F343-A538-22EA1C5C333F}" destId="{372E3E5B-EF8D-A24F-B8EF-C03EC62A8B69}" srcOrd="0" destOrd="0" presId="urn:microsoft.com/office/officeart/2005/8/layout/arrow5"/>
    <dgm:cxn modelId="{6D38474A-A98C-9F41-A8F2-3D4DE82DB158}" type="presOf" srcId="{556B1CD2-8455-7E4B-96D7-414CB80DCB21}" destId="{CABB9488-165E-AF46-AD09-198A95CA42D5}" srcOrd="0" destOrd="0" presId="urn:microsoft.com/office/officeart/2005/8/layout/arrow5"/>
    <dgm:cxn modelId="{A2CDDF4A-3187-2942-B816-25914AFBD2B1}" type="presOf" srcId="{ABBB2B24-D95A-3840-AD62-5975B77AA795}" destId="{53700B98-CB5D-6E42-991E-36901AA3DD8A}" srcOrd="0" destOrd="0" presId="urn:microsoft.com/office/officeart/2005/8/layout/arrow5"/>
    <dgm:cxn modelId="{B49C7608-0DA3-2D4C-A441-1D1785AEE941}" srcId="{940A5A06-352A-F343-A538-22EA1C5C333F}" destId="{ABBB2B24-D95A-3840-AD62-5975B77AA795}" srcOrd="1" destOrd="0" parTransId="{29DE476F-6BD2-884A-9AA9-24E0768961D7}" sibTransId="{1A96AAF2-091E-8A48-807B-D5CEA818EB70}"/>
    <dgm:cxn modelId="{FDE91803-A9F0-8749-9D97-93C6C728F0B7}" srcId="{940A5A06-352A-F343-A538-22EA1C5C333F}" destId="{556B1CD2-8455-7E4B-96D7-414CB80DCB21}" srcOrd="0" destOrd="0" parTransId="{59E3FD17-B4A4-7C45-88C0-20819969C39B}" sibTransId="{ABCF0EFD-C3DE-BE4F-B2F8-E8F911CBF43A}"/>
    <dgm:cxn modelId="{6B018D68-06F7-294B-BA84-FD53C3662530}" type="presParOf" srcId="{372E3E5B-EF8D-A24F-B8EF-C03EC62A8B69}" destId="{CABB9488-165E-AF46-AD09-198A95CA42D5}" srcOrd="0" destOrd="0" presId="urn:microsoft.com/office/officeart/2005/8/layout/arrow5"/>
    <dgm:cxn modelId="{6C8F2DFB-7CB6-CB42-B91F-39A9C3F0E677}" type="presParOf" srcId="{372E3E5B-EF8D-A24F-B8EF-C03EC62A8B69}" destId="{53700B98-CB5D-6E42-991E-36901AA3DD8A}"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216DB-ED2B-1644-B547-B90E16F29DD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E583B06D-8E94-E942-B828-2F655F2F04A0}">
      <dgm:prSet phldrT="[Text]" custT="1"/>
      <dgm:spPr/>
      <dgm:t>
        <a:bodyPr/>
        <a:lstStyle/>
        <a:p>
          <a:r>
            <a:rPr lang="en-US" sz="1800" dirty="0" smtClean="0">
              <a:effectLst>
                <a:outerShdw blurRad="38100" dist="38100" dir="2700000" algn="tl">
                  <a:srgbClr val="000000">
                    <a:alpha val="43137"/>
                  </a:srgbClr>
                </a:outerShdw>
              </a:effectLst>
              <a:ea typeface="+mn-ea"/>
              <a:cs typeface="+mn-cs"/>
            </a:rPr>
            <a:t>Three-key 3DES has an effective key length of 168 bits and is defined as:</a:t>
          </a:r>
          <a:endParaRPr lang="en-US" sz="1800" dirty="0">
            <a:effectLst>
              <a:outerShdw blurRad="38100" dist="38100" dir="2700000" algn="tl">
                <a:srgbClr val="000000">
                  <a:alpha val="43137"/>
                </a:srgbClr>
              </a:outerShdw>
            </a:effectLst>
          </a:endParaRPr>
        </a:p>
      </dgm:t>
    </dgm:pt>
    <dgm:pt modelId="{5CB920F1-553D-2D46-8465-E4F4CF910A57}" type="parTrans" cxnId="{5E24A378-C063-0546-8EE6-D8B851A66715}">
      <dgm:prSet/>
      <dgm:spPr/>
      <dgm:t>
        <a:bodyPr/>
        <a:lstStyle/>
        <a:p>
          <a:endParaRPr lang="en-US"/>
        </a:p>
      </dgm:t>
    </dgm:pt>
    <dgm:pt modelId="{BEC42A92-1379-B24C-A141-0F2FAB9EBC34}" type="sibTrans" cxnId="{5E24A378-C063-0546-8EE6-D8B851A66715}">
      <dgm:prSet/>
      <dgm:spPr/>
      <dgm:t>
        <a:bodyPr/>
        <a:lstStyle/>
        <a:p>
          <a:endParaRPr lang="en-US"/>
        </a:p>
      </dgm:t>
    </dgm:pt>
    <dgm:pt modelId="{E7380C2F-715F-564D-960A-EFF975110623}">
      <dgm:prSet custT="1"/>
      <dgm:spPr>
        <a:solidFill>
          <a:schemeClr val="bg1"/>
        </a:solidFill>
        <a:ln>
          <a:solidFill>
            <a:schemeClr val="accent1"/>
          </a:solidFill>
        </a:ln>
      </dgm:spPr>
      <dgm:t>
        <a:bodyPr/>
        <a:lstStyle/>
        <a:p>
          <a:r>
            <a:rPr lang="en-US" sz="1800" i="1" dirty="0" smtClean="0">
              <a:ea typeface="+mn-ea"/>
              <a:cs typeface="+mn-cs"/>
            </a:rPr>
            <a:t>C</a:t>
          </a:r>
          <a:r>
            <a:rPr lang="en-US" sz="1800" dirty="0" smtClean="0">
              <a:ea typeface="+mn-ea"/>
              <a:cs typeface="+mn-cs"/>
            </a:rPr>
            <a:t> = E( </a:t>
          </a:r>
          <a:r>
            <a:rPr lang="en-US" sz="1800" i="1" dirty="0" smtClean="0">
              <a:ea typeface="+mn-ea"/>
              <a:cs typeface="+mn-cs"/>
            </a:rPr>
            <a:t>K</a:t>
          </a:r>
          <a:r>
            <a:rPr lang="en-US" sz="1800" i="1" baseline="-25000" dirty="0" smtClean="0">
              <a:ea typeface="+mn-ea"/>
              <a:cs typeface="+mn-cs"/>
            </a:rPr>
            <a:t>3</a:t>
          </a:r>
          <a:r>
            <a:rPr lang="en-US" sz="1800" dirty="0" smtClean="0">
              <a:ea typeface="+mn-ea"/>
              <a:cs typeface="+mn-cs"/>
            </a:rPr>
            <a:t>, D( </a:t>
          </a:r>
          <a:r>
            <a:rPr lang="en-US" sz="1800" i="1" dirty="0" smtClean="0">
              <a:ea typeface="+mn-ea"/>
              <a:cs typeface="+mn-cs"/>
            </a:rPr>
            <a:t>K</a:t>
          </a:r>
          <a:r>
            <a:rPr lang="en-US" sz="1800" i="1" baseline="-25000" dirty="0" smtClean="0">
              <a:ea typeface="+mn-ea"/>
              <a:cs typeface="+mn-cs"/>
            </a:rPr>
            <a:t>2</a:t>
          </a:r>
          <a:r>
            <a:rPr lang="en-US" sz="1800" dirty="0" smtClean="0">
              <a:ea typeface="+mn-ea"/>
              <a:cs typeface="+mn-cs"/>
            </a:rPr>
            <a:t>, E( </a:t>
          </a:r>
          <a:r>
            <a:rPr lang="en-US" sz="1800" i="1" dirty="0" smtClean="0">
              <a:ea typeface="+mn-ea"/>
              <a:cs typeface="+mn-cs"/>
            </a:rPr>
            <a:t>K</a:t>
          </a:r>
          <a:r>
            <a:rPr lang="en-US" sz="1800" i="1" baseline="-25000" dirty="0" smtClean="0">
              <a:ea typeface="+mn-ea"/>
              <a:cs typeface="+mn-cs"/>
            </a:rPr>
            <a:t>1</a:t>
          </a:r>
          <a:r>
            <a:rPr lang="en-US" sz="1800" i="1" dirty="0" smtClean="0">
              <a:ea typeface="+mn-ea"/>
              <a:cs typeface="+mn-cs"/>
            </a:rPr>
            <a:t>,  P</a:t>
          </a:r>
          <a:r>
            <a:rPr lang="en-US" sz="1800" dirty="0" smtClean="0">
              <a:ea typeface="+mn-ea"/>
              <a:cs typeface="+mn-cs"/>
            </a:rPr>
            <a:t>)))</a:t>
          </a:r>
        </a:p>
      </dgm:t>
    </dgm:pt>
    <dgm:pt modelId="{90D40BFD-6BF0-6042-9114-72968A472306}" type="parTrans" cxnId="{CFA63F32-8365-C341-B5FA-457121D21D4F}">
      <dgm:prSet/>
      <dgm:spPr/>
      <dgm:t>
        <a:bodyPr/>
        <a:lstStyle/>
        <a:p>
          <a:endParaRPr lang="en-US"/>
        </a:p>
      </dgm:t>
    </dgm:pt>
    <dgm:pt modelId="{644890B0-9A52-BA4B-81CD-E482EF13A0B4}" type="sibTrans" cxnId="{CFA63F32-8365-C341-B5FA-457121D21D4F}">
      <dgm:prSet/>
      <dgm:spPr/>
      <dgm:t>
        <a:bodyPr/>
        <a:lstStyle/>
        <a:p>
          <a:endParaRPr lang="en-US"/>
        </a:p>
      </dgm:t>
    </dgm:pt>
    <dgm:pt modelId="{1F6D968B-9C81-7149-825C-4C1B5DBBAF05}">
      <dgm:prSet custT="1"/>
      <dgm:spPr/>
      <dgm:t>
        <a:bodyPr/>
        <a:lstStyle/>
        <a:p>
          <a:r>
            <a:rPr lang="en-US" sz="1800" dirty="0" smtClean="0">
              <a:effectLst>
                <a:outerShdw blurRad="38100" dist="38100" dir="2700000" algn="tl">
                  <a:srgbClr val="000000">
                    <a:alpha val="43137"/>
                  </a:srgbClr>
                </a:outerShdw>
              </a:effectLst>
              <a:ea typeface="+mn-ea"/>
              <a:cs typeface="+mn-cs"/>
            </a:rPr>
            <a:t>Backward compatibility with DES is provided by putting:</a:t>
          </a:r>
        </a:p>
      </dgm:t>
    </dgm:pt>
    <dgm:pt modelId="{DDC030CC-236E-6D4D-8E64-83324EC40F52}" type="parTrans" cxnId="{7B4EE2F3-0065-0C43-B34D-A1DF098B1CE3}">
      <dgm:prSet/>
      <dgm:spPr/>
      <dgm:t>
        <a:bodyPr/>
        <a:lstStyle/>
        <a:p>
          <a:endParaRPr lang="en-US"/>
        </a:p>
      </dgm:t>
    </dgm:pt>
    <dgm:pt modelId="{E6D289FB-2828-1443-8E24-3175B3B78C5D}" type="sibTrans" cxnId="{7B4EE2F3-0065-0C43-B34D-A1DF098B1CE3}">
      <dgm:prSet/>
      <dgm:spPr/>
      <dgm:t>
        <a:bodyPr/>
        <a:lstStyle/>
        <a:p>
          <a:endParaRPr lang="en-US"/>
        </a:p>
      </dgm:t>
    </dgm:pt>
    <dgm:pt modelId="{3F4EDAF9-9D08-1D44-AB52-71601EE4E50A}">
      <dgm:prSet custT="1"/>
      <dgm:spPr>
        <a:solidFill>
          <a:schemeClr val="bg1"/>
        </a:solidFill>
        <a:ln>
          <a:solidFill>
            <a:schemeClr val="accent1"/>
          </a:solidFill>
        </a:ln>
      </dgm:spPr>
      <dgm:t>
        <a:bodyPr/>
        <a:lstStyle/>
        <a:p>
          <a:r>
            <a:rPr lang="en-US" sz="1800" dirty="0" smtClean="0">
              <a:ea typeface="+mn-ea"/>
              <a:cs typeface="+mn-cs"/>
            </a:rPr>
            <a:t>K</a:t>
          </a:r>
          <a:r>
            <a:rPr lang="en-US" sz="1800" i="1" baseline="-25000" dirty="0" smtClean="0">
              <a:ea typeface="+mn-ea"/>
              <a:cs typeface="+mn-cs"/>
            </a:rPr>
            <a:t>3</a:t>
          </a:r>
          <a:r>
            <a:rPr lang="en-US" sz="1800" dirty="0" smtClean="0">
              <a:ea typeface="+mn-ea"/>
              <a:cs typeface="+mn-cs"/>
            </a:rPr>
            <a:t> = K</a:t>
          </a:r>
          <a:r>
            <a:rPr lang="en-US" sz="1800" i="1" baseline="-25000" dirty="0" smtClean="0">
              <a:ea typeface="+mn-ea"/>
              <a:cs typeface="+mn-cs"/>
            </a:rPr>
            <a:t>2</a:t>
          </a:r>
          <a:r>
            <a:rPr lang="en-US" sz="1800" dirty="0" smtClean="0">
              <a:ea typeface="+mn-ea"/>
              <a:cs typeface="+mn-cs"/>
            </a:rPr>
            <a:t> or K</a:t>
          </a:r>
          <a:r>
            <a:rPr lang="en-US" sz="1800" i="1" baseline="-25000" dirty="0" smtClean="0">
              <a:ea typeface="+mn-ea"/>
              <a:cs typeface="+mn-cs"/>
            </a:rPr>
            <a:t>1</a:t>
          </a:r>
          <a:r>
            <a:rPr lang="en-US" sz="1800" dirty="0" smtClean="0">
              <a:ea typeface="+mn-ea"/>
              <a:cs typeface="+mn-cs"/>
            </a:rPr>
            <a:t> = K</a:t>
          </a:r>
          <a:r>
            <a:rPr lang="en-US" sz="1800" i="1" baseline="-25000" dirty="0" smtClean="0">
              <a:ea typeface="+mn-ea"/>
              <a:cs typeface="+mn-cs"/>
            </a:rPr>
            <a:t>2</a:t>
          </a:r>
        </a:p>
      </dgm:t>
    </dgm:pt>
    <dgm:pt modelId="{8D97F396-8791-D143-904C-8BCA1AFBE763}" type="parTrans" cxnId="{9CF644C9-2F36-0F4E-88D0-D264FC9C6EE0}">
      <dgm:prSet/>
      <dgm:spPr/>
      <dgm:t>
        <a:bodyPr/>
        <a:lstStyle/>
        <a:p>
          <a:endParaRPr lang="en-US"/>
        </a:p>
      </dgm:t>
    </dgm:pt>
    <dgm:pt modelId="{D4836390-ABAF-D748-893E-862820630DC5}" type="sibTrans" cxnId="{9CF644C9-2F36-0F4E-88D0-D264FC9C6EE0}">
      <dgm:prSet/>
      <dgm:spPr/>
      <dgm:t>
        <a:bodyPr/>
        <a:lstStyle/>
        <a:p>
          <a:endParaRPr lang="en-US"/>
        </a:p>
      </dgm:t>
    </dgm:pt>
    <dgm:pt modelId="{3969A5AD-E6FA-AF46-8F98-FB5D920FDA77}" type="pres">
      <dgm:prSet presAssocID="{93C216DB-ED2B-1644-B547-B90E16F29DD5}" presName="Name0" presStyleCnt="0">
        <dgm:presLayoutVars>
          <dgm:dir/>
          <dgm:animLvl val="lvl"/>
          <dgm:resizeHandles val="exact"/>
        </dgm:presLayoutVars>
      </dgm:prSet>
      <dgm:spPr/>
      <dgm:t>
        <a:bodyPr/>
        <a:lstStyle/>
        <a:p>
          <a:endParaRPr lang="en-US"/>
        </a:p>
      </dgm:t>
    </dgm:pt>
    <dgm:pt modelId="{B2783D83-5AD2-1A44-A143-B88620F77D99}" type="pres">
      <dgm:prSet presAssocID="{E583B06D-8E94-E942-B828-2F655F2F04A0}" presName="linNode" presStyleCnt="0"/>
      <dgm:spPr/>
    </dgm:pt>
    <dgm:pt modelId="{555409E5-3EC4-B74F-9976-846F69623AD6}" type="pres">
      <dgm:prSet presAssocID="{E583B06D-8E94-E942-B828-2F655F2F04A0}" presName="parentText" presStyleLbl="node1" presStyleIdx="0" presStyleCnt="2">
        <dgm:presLayoutVars>
          <dgm:chMax val="1"/>
          <dgm:bulletEnabled val="1"/>
        </dgm:presLayoutVars>
      </dgm:prSet>
      <dgm:spPr/>
      <dgm:t>
        <a:bodyPr/>
        <a:lstStyle/>
        <a:p>
          <a:endParaRPr lang="en-US"/>
        </a:p>
      </dgm:t>
    </dgm:pt>
    <dgm:pt modelId="{0F5C4D4F-71A5-CF46-84AE-1A1B3AAB815F}" type="pres">
      <dgm:prSet presAssocID="{E583B06D-8E94-E942-B828-2F655F2F04A0}" presName="descendantText" presStyleLbl="alignAccFollowNode1" presStyleIdx="0" presStyleCnt="2">
        <dgm:presLayoutVars>
          <dgm:bulletEnabled val="1"/>
        </dgm:presLayoutVars>
      </dgm:prSet>
      <dgm:spPr/>
      <dgm:t>
        <a:bodyPr/>
        <a:lstStyle/>
        <a:p>
          <a:endParaRPr lang="en-US"/>
        </a:p>
      </dgm:t>
    </dgm:pt>
    <dgm:pt modelId="{31F88A7A-726D-D546-84B2-30A1F6D47072}" type="pres">
      <dgm:prSet presAssocID="{BEC42A92-1379-B24C-A141-0F2FAB9EBC34}" presName="sp" presStyleCnt="0"/>
      <dgm:spPr/>
    </dgm:pt>
    <dgm:pt modelId="{7F344B22-0B58-694F-8B66-08433083ED11}" type="pres">
      <dgm:prSet presAssocID="{1F6D968B-9C81-7149-825C-4C1B5DBBAF05}" presName="linNode" presStyleCnt="0"/>
      <dgm:spPr/>
    </dgm:pt>
    <dgm:pt modelId="{89932878-5AE7-6E41-B546-D00826EE62FB}" type="pres">
      <dgm:prSet presAssocID="{1F6D968B-9C81-7149-825C-4C1B5DBBAF05}" presName="parentText" presStyleLbl="node1" presStyleIdx="1" presStyleCnt="2">
        <dgm:presLayoutVars>
          <dgm:chMax val="1"/>
          <dgm:bulletEnabled val="1"/>
        </dgm:presLayoutVars>
      </dgm:prSet>
      <dgm:spPr/>
      <dgm:t>
        <a:bodyPr/>
        <a:lstStyle/>
        <a:p>
          <a:endParaRPr lang="en-US"/>
        </a:p>
      </dgm:t>
    </dgm:pt>
    <dgm:pt modelId="{3454F1FB-1E63-E44A-A2B5-AFACABCAA9C9}" type="pres">
      <dgm:prSet presAssocID="{1F6D968B-9C81-7149-825C-4C1B5DBBAF05}" presName="descendantText" presStyleLbl="alignAccFollowNode1" presStyleIdx="1" presStyleCnt="2">
        <dgm:presLayoutVars>
          <dgm:bulletEnabled val="1"/>
        </dgm:presLayoutVars>
      </dgm:prSet>
      <dgm:spPr/>
      <dgm:t>
        <a:bodyPr/>
        <a:lstStyle/>
        <a:p>
          <a:endParaRPr lang="en-US"/>
        </a:p>
      </dgm:t>
    </dgm:pt>
  </dgm:ptLst>
  <dgm:cxnLst>
    <dgm:cxn modelId="{76413CE6-7162-AB41-9348-0052F43912B9}" type="presOf" srcId="{93C216DB-ED2B-1644-B547-B90E16F29DD5}" destId="{3969A5AD-E6FA-AF46-8F98-FB5D920FDA77}" srcOrd="0" destOrd="0" presId="urn:microsoft.com/office/officeart/2005/8/layout/vList5"/>
    <dgm:cxn modelId="{9744ECEF-1C6F-9A48-9C75-0E4CFCB4CF84}" type="presOf" srcId="{E7380C2F-715F-564D-960A-EFF975110623}" destId="{0F5C4D4F-71A5-CF46-84AE-1A1B3AAB815F}" srcOrd="0" destOrd="0" presId="urn:microsoft.com/office/officeart/2005/8/layout/vList5"/>
    <dgm:cxn modelId="{7B4EE2F3-0065-0C43-B34D-A1DF098B1CE3}" srcId="{93C216DB-ED2B-1644-B547-B90E16F29DD5}" destId="{1F6D968B-9C81-7149-825C-4C1B5DBBAF05}" srcOrd="1" destOrd="0" parTransId="{DDC030CC-236E-6D4D-8E64-83324EC40F52}" sibTransId="{E6D289FB-2828-1443-8E24-3175B3B78C5D}"/>
    <dgm:cxn modelId="{CFA63F32-8365-C341-B5FA-457121D21D4F}" srcId="{E583B06D-8E94-E942-B828-2F655F2F04A0}" destId="{E7380C2F-715F-564D-960A-EFF975110623}" srcOrd="0" destOrd="0" parTransId="{90D40BFD-6BF0-6042-9114-72968A472306}" sibTransId="{644890B0-9A52-BA4B-81CD-E482EF13A0B4}"/>
    <dgm:cxn modelId="{69E60DD3-6CC7-CB48-B6E5-38DE13004B92}" type="presOf" srcId="{E583B06D-8E94-E942-B828-2F655F2F04A0}" destId="{555409E5-3EC4-B74F-9976-846F69623AD6}" srcOrd="0" destOrd="0" presId="urn:microsoft.com/office/officeart/2005/8/layout/vList5"/>
    <dgm:cxn modelId="{E27F98C2-B950-3849-A4ED-53372449227A}" type="presOf" srcId="{3F4EDAF9-9D08-1D44-AB52-71601EE4E50A}" destId="{3454F1FB-1E63-E44A-A2B5-AFACABCAA9C9}" srcOrd="0" destOrd="0" presId="urn:microsoft.com/office/officeart/2005/8/layout/vList5"/>
    <dgm:cxn modelId="{9CF644C9-2F36-0F4E-88D0-D264FC9C6EE0}" srcId="{1F6D968B-9C81-7149-825C-4C1B5DBBAF05}" destId="{3F4EDAF9-9D08-1D44-AB52-71601EE4E50A}" srcOrd="0" destOrd="0" parTransId="{8D97F396-8791-D143-904C-8BCA1AFBE763}" sibTransId="{D4836390-ABAF-D748-893E-862820630DC5}"/>
    <dgm:cxn modelId="{5E24A378-C063-0546-8EE6-D8B851A66715}" srcId="{93C216DB-ED2B-1644-B547-B90E16F29DD5}" destId="{E583B06D-8E94-E942-B828-2F655F2F04A0}" srcOrd="0" destOrd="0" parTransId="{5CB920F1-553D-2D46-8465-E4F4CF910A57}" sibTransId="{BEC42A92-1379-B24C-A141-0F2FAB9EBC34}"/>
    <dgm:cxn modelId="{C4942CE2-4478-C24F-8816-573632A06092}" type="presOf" srcId="{1F6D968B-9C81-7149-825C-4C1B5DBBAF05}" destId="{89932878-5AE7-6E41-B546-D00826EE62FB}" srcOrd="0" destOrd="0" presId="urn:microsoft.com/office/officeart/2005/8/layout/vList5"/>
    <dgm:cxn modelId="{DEFF0041-B968-474C-B0BD-1037F4CFFA6F}" type="presParOf" srcId="{3969A5AD-E6FA-AF46-8F98-FB5D920FDA77}" destId="{B2783D83-5AD2-1A44-A143-B88620F77D99}" srcOrd="0" destOrd="0" presId="urn:microsoft.com/office/officeart/2005/8/layout/vList5"/>
    <dgm:cxn modelId="{0B2C3CB9-749A-3B4F-A72F-E93F93EA7CBE}" type="presParOf" srcId="{B2783D83-5AD2-1A44-A143-B88620F77D99}" destId="{555409E5-3EC4-B74F-9976-846F69623AD6}" srcOrd="0" destOrd="0" presId="urn:microsoft.com/office/officeart/2005/8/layout/vList5"/>
    <dgm:cxn modelId="{39BFEA21-E380-584B-A5F1-B87E2B6AE378}" type="presParOf" srcId="{B2783D83-5AD2-1A44-A143-B88620F77D99}" destId="{0F5C4D4F-71A5-CF46-84AE-1A1B3AAB815F}" srcOrd="1" destOrd="0" presId="urn:microsoft.com/office/officeart/2005/8/layout/vList5"/>
    <dgm:cxn modelId="{912E7A75-0F92-DD4E-B23C-6E00331DA0E7}" type="presParOf" srcId="{3969A5AD-E6FA-AF46-8F98-FB5D920FDA77}" destId="{31F88A7A-726D-D546-84B2-30A1F6D47072}" srcOrd="1" destOrd="0" presId="urn:microsoft.com/office/officeart/2005/8/layout/vList5"/>
    <dgm:cxn modelId="{9A15E987-9A27-8C44-B0DD-06F65B34C097}" type="presParOf" srcId="{3969A5AD-E6FA-AF46-8F98-FB5D920FDA77}" destId="{7F344B22-0B58-694F-8B66-08433083ED11}" srcOrd="2" destOrd="0" presId="urn:microsoft.com/office/officeart/2005/8/layout/vList5"/>
    <dgm:cxn modelId="{222AC303-2C65-5C47-9AFF-8F84EC07360A}" type="presParOf" srcId="{7F344B22-0B58-694F-8B66-08433083ED11}" destId="{89932878-5AE7-6E41-B546-D00826EE62FB}" srcOrd="0" destOrd="0" presId="urn:microsoft.com/office/officeart/2005/8/layout/vList5"/>
    <dgm:cxn modelId="{1BD0B8E6-9ACA-1744-9BBD-72CB1A7C09D1}" type="presParOf" srcId="{7F344B22-0B58-694F-8B66-08433083ED11}" destId="{3454F1FB-1E63-E44A-A2B5-AFACABCAA9C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4A5FC0-9BF7-B64F-B658-33E02B8ADA54}"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8881B7D5-9248-1346-BA1B-B5EFA9F5651A}">
      <dgm:prSet phldrT="[Text]"/>
      <dgm:spPr>
        <a:solidFill>
          <a:schemeClr val="bg1"/>
        </a:solidFill>
        <a:ln>
          <a:solidFill>
            <a:schemeClr val="tx1"/>
          </a:solidFill>
        </a:ln>
      </dgm:spPr>
      <dgm:t>
        <a:bodyPr/>
        <a:lstStyle/>
        <a:p>
          <a:r>
            <a:rPr lang="en-US" b="1" i="0" dirty="0" smtClean="0">
              <a:ea typeface="+mn-ea"/>
            </a:rPr>
            <a:t>A </a:t>
          </a:r>
        </a:p>
        <a:p>
          <a:r>
            <a:rPr lang="en-US" b="1" i="0" dirty="0" smtClean="0">
              <a:ea typeface="+mn-ea"/>
            </a:rPr>
            <a:t>plaintext </a:t>
          </a:r>
        </a:p>
        <a:p>
          <a:r>
            <a:rPr lang="en-US" b="1" i="0" dirty="0" smtClean="0">
              <a:ea typeface="+mn-ea"/>
            </a:rPr>
            <a:t>P</a:t>
          </a:r>
          <a:endParaRPr lang="en-US" b="1" i="0" dirty="0"/>
        </a:p>
      </dgm:t>
    </dgm:pt>
    <dgm:pt modelId="{D4E1CA1D-45CE-0E49-AD5E-F94E022A92E5}" type="parTrans" cxnId="{CEBAEE55-DB95-9C4B-B87A-152048A3102A}">
      <dgm:prSet/>
      <dgm:spPr/>
      <dgm:t>
        <a:bodyPr/>
        <a:lstStyle/>
        <a:p>
          <a:endParaRPr lang="en-US"/>
        </a:p>
      </dgm:t>
    </dgm:pt>
    <dgm:pt modelId="{8243C005-3DF9-7F4A-9FD1-375C4D81F0CB}" type="sibTrans" cxnId="{CEBAEE55-DB95-9C4B-B87A-152048A3102A}">
      <dgm:prSet/>
      <dgm:spPr/>
      <dgm:t>
        <a:bodyPr/>
        <a:lstStyle/>
        <a:p>
          <a:endParaRPr lang="en-US"/>
        </a:p>
      </dgm:t>
    </dgm:pt>
    <dgm:pt modelId="{8D0CE915-DB1A-AB44-B7C0-05F2B8C44D5B}">
      <dgm:prSet/>
      <dgm:spPr>
        <a:ln>
          <a:solidFill>
            <a:schemeClr val="tx1"/>
          </a:solidFill>
        </a:ln>
      </dgm:spPr>
      <dgm:t>
        <a:bodyPr/>
        <a:lstStyle/>
        <a:p>
          <a:r>
            <a:rPr lang="en-US" b="1" i="0" dirty="0" smtClean="0">
              <a:ea typeface="+mn-ea"/>
            </a:rPr>
            <a:t>A symmetric key </a:t>
          </a:r>
        </a:p>
        <a:p>
          <a:r>
            <a:rPr lang="en-US" b="1" i="0" dirty="0" smtClean="0">
              <a:ea typeface="+mn-ea"/>
            </a:rPr>
            <a:t>K</a:t>
          </a:r>
        </a:p>
      </dgm:t>
    </dgm:pt>
    <dgm:pt modelId="{7653926F-B238-794C-BFC2-A9BEAEFEED50}" type="parTrans" cxnId="{74229A0D-C19C-9943-AC08-F19739D9624E}">
      <dgm:prSet/>
      <dgm:spPr/>
      <dgm:t>
        <a:bodyPr/>
        <a:lstStyle/>
        <a:p>
          <a:endParaRPr lang="en-US"/>
        </a:p>
      </dgm:t>
    </dgm:pt>
    <dgm:pt modelId="{75A5BAC7-C1D0-594D-B607-CA7487EB3109}" type="sibTrans" cxnId="{74229A0D-C19C-9943-AC08-F19739D9624E}">
      <dgm:prSet/>
      <dgm:spPr/>
      <dgm:t>
        <a:bodyPr/>
        <a:lstStyle/>
        <a:p>
          <a:endParaRPr lang="en-US"/>
        </a:p>
      </dgm:t>
    </dgm:pt>
    <dgm:pt modelId="{4248B631-8187-5F44-8639-C9D50BEDA927}">
      <dgm:prSet/>
      <dgm:spPr>
        <a:solidFill>
          <a:schemeClr val="bg1"/>
        </a:solidFill>
        <a:ln>
          <a:solidFill>
            <a:schemeClr val="tx1"/>
          </a:solidFill>
        </a:ln>
      </dgm:spPr>
      <dgm:t>
        <a:bodyPr/>
        <a:lstStyle/>
        <a:p>
          <a:r>
            <a:rPr lang="en-US" b="1" i="0" dirty="0" smtClean="0">
              <a:ea typeface="+mn-ea"/>
            </a:rPr>
            <a:t>A </a:t>
          </a:r>
        </a:p>
        <a:p>
          <a:r>
            <a:rPr lang="en-US" b="1" i="0" dirty="0" smtClean="0">
              <a:ea typeface="+mn-ea"/>
            </a:rPr>
            <a:t>tweak </a:t>
          </a:r>
        </a:p>
        <a:p>
          <a:r>
            <a:rPr lang="en-US" b="1" i="0" dirty="0" smtClean="0">
              <a:ea typeface="+mn-ea"/>
            </a:rPr>
            <a:t>T</a:t>
          </a:r>
        </a:p>
      </dgm:t>
    </dgm:pt>
    <dgm:pt modelId="{0B48AD14-2FF2-064E-A5C6-BC9B598868D4}" type="parTrans" cxnId="{4307799C-48B5-1F4E-ABBA-4BD4D68287A4}">
      <dgm:prSet/>
      <dgm:spPr/>
      <dgm:t>
        <a:bodyPr/>
        <a:lstStyle/>
        <a:p>
          <a:endParaRPr lang="en-US"/>
        </a:p>
      </dgm:t>
    </dgm:pt>
    <dgm:pt modelId="{D38E12EE-AF9A-F54E-BB84-EC62044BDF72}" type="sibTrans" cxnId="{4307799C-48B5-1F4E-ABBA-4BD4D68287A4}">
      <dgm:prSet/>
      <dgm:spPr/>
      <dgm:t>
        <a:bodyPr/>
        <a:lstStyle/>
        <a:p>
          <a:endParaRPr lang="en-US"/>
        </a:p>
      </dgm:t>
    </dgm:pt>
    <dgm:pt modelId="{A5AD9E62-00A9-7C4B-A207-E9FF4615E486}" type="pres">
      <dgm:prSet presAssocID="{644A5FC0-9BF7-B64F-B658-33E02B8ADA54}" presName="Name0" presStyleCnt="0">
        <dgm:presLayoutVars>
          <dgm:dir/>
          <dgm:resizeHandles val="exact"/>
        </dgm:presLayoutVars>
      </dgm:prSet>
      <dgm:spPr/>
      <dgm:t>
        <a:bodyPr/>
        <a:lstStyle/>
        <a:p>
          <a:endParaRPr lang="en-US"/>
        </a:p>
      </dgm:t>
    </dgm:pt>
    <dgm:pt modelId="{EA66C7A0-2BB9-604B-BE8A-1884C11DC43A}" type="pres">
      <dgm:prSet presAssocID="{8881B7D5-9248-1346-BA1B-B5EFA9F5651A}" presName="Name5" presStyleLbl="vennNode1" presStyleIdx="0" presStyleCnt="3">
        <dgm:presLayoutVars>
          <dgm:bulletEnabled val="1"/>
        </dgm:presLayoutVars>
      </dgm:prSet>
      <dgm:spPr/>
      <dgm:t>
        <a:bodyPr/>
        <a:lstStyle/>
        <a:p>
          <a:endParaRPr lang="en-US"/>
        </a:p>
      </dgm:t>
    </dgm:pt>
    <dgm:pt modelId="{03B156C7-2C57-6442-8169-1B9D62C21849}" type="pres">
      <dgm:prSet presAssocID="{8243C005-3DF9-7F4A-9FD1-375C4D81F0CB}" presName="space" presStyleCnt="0"/>
      <dgm:spPr/>
    </dgm:pt>
    <dgm:pt modelId="{092D7A93-89F8-CC4D-A39E-0F1057655758}" type="pres">
      <dgm:prSet presAssocID="{8D0CE915-DB1A-AB44-B7C0-05F2B8C44D5B}" presName="Name5" presStyleLbl="vennNode1" presStyleIdx="1" presStyleCnt="3" custLinFactNeighborX="17273" custLinFactNeighborY="-72">
        <dgm:presLayoutVars>
          <dgm:bulletEnabled val="1"/>
        </dgm:presLayoutVars>
      </dgm:prSet>
      <dgm:spPr/>
      <dgm:t>
        <a:bodyPr/>
        <a:lstStyle/>
        <a:p>
          <a:endParaRPr lang="en-US"/>
        </a:p>
      </dgm:t>
    </dgm:pt>
    <dgm:pt modelId="{D8D8B56F-B023-CA4E-BBD2-F18C0E2B9888}" type="pres">
      <dgm:prSet presAssocID="{75A5BAC7-C1D0-594D-B607-CA7487EB3109}" presName="space" presStyleCnt="0"/>
      <dgm:spPr/>
    </dgm:pt>
    <dgm:pt modelId="{1387E1CC-22E4-7841-A5C3-409515B2A207}" type="pres">
      <dgm:prSet presAssocID="{4248B631-8187-5F44-8639-C9D50BEDA927}" presName="Name5" presStyleLbl="vennNode1" presStyleIdx="2" presStyleCnt="3" custLinFactNeighborX="40413" custLinFactNeighborY="-72">
        <dgm:presLayoutVars>
          <dgm:bulletEnabled val="1"/>
        </dgm:presLayoutVars>
      </dgm:prSet>
      <dgm:spPr/>
      <dgm:t>
        <a:bodyPr/>
        <a:lstStyle/>
        <a:p>
          <a:endParaRPr lang="en-US"/>
        </a:p>
      </dgm:t>
    </dgm:pt>
  </dgm:ptLst>
  <dgm:cxnLst>
    <dgm:cxn modelId="{74229A0D-C19C-9943-AC08-F19739D9624E}" srcId="{644A5FC0-9BF7-B64F-B658-33E02B8ADA54}" destId="{8D0CE915-DB1A-AB44-B7C0-05F2B8C44D5B}" srcOrd="1" destOrd="0" parTransId="{7653926F-B238-794C-BFC2-A9BEAEFEED50}" sibTransId="{75A5BAC7-C1D0-594D-B607-CA7487EB3109}"/>
    <dgm:cxn modelId="{CEBAEE55-DB95-9C4B-B87A-152048A3102A}" srcId="{644A5FC0-9BF7-B64F-B658-33E02B8ADA54}" destId="{8881B7D5-9248-1346-BA1B-B5EFA9F5651A}" srcOrd="0" destOrd="0" parTransId="{D4E1CA1D-45CE-0E49-AD5E-F94E022A92E5}" sibTransId="{8243C005-3DF9-7F4A-9FD1-375C4D81F0CB}"/>
    <dgm:cxn modelId="{22CF9C4E-31E7-9F4B-A4E4-CE2792749C68}" type="presOf" srcId="{644A5FC0-9BF7-B64F-B658-33E02B8ADA54}" destId="{A5AD9E62-00A9-7C4B-A207-E9FF4615E486}" srcOrd="0" destOrd="0" presId="urn:microsoft.com/office/officeart/2005/8/layout/venn3"/>
    <dgm:cxn modelId="{4307799C-48B5-1F4E-ABBA-4BD4D68287A4}" srcId="{644A5FC0-9BF7-B64F-B658-33E02B8ADA54}" destId="{4248B631-8187-5F44-8639-C9D50BEDA927}" srcOrd="2" destOrd="0" parTransId="{0B48AD14-2FF2-064E-A5C6-BC9B598868D4}" sibTransId="{D38E12EE-AF9A-F54E-BB84-EC62044BDF72}"/>
    <dgm:cxn modelId="{F72145AE-CC61-344B-BF14-E32380481B59}" type="presOf" srcId="{4248B631-8187-5F44-8639-C9D50BEDA927}" destId="{1387E1CC-22E4-7841-A5C3-409515B2A207}" srcOrd="0" destOrd="0" presId="urn:microsoft.com/office/officeart/2005/8/layout/venn3"/>
    <dgm:cxn modelId="{C7000ECD-519E-BB4E-BC0C-8C33DA68A51A}" type="presOf" srcId="{8D0CE915-DB1A-AB44-B7C0-05F2B8C44D5B}" destId="{092D7A93-89F8-CC4D-A39E-0F1057655758}" srcOrd="0" destOrd="0" presId="urn:microsoft.com/office/officeart/2005/8/layout/venn3"/>
    <dgm:cxn modelId="{1549ADD6-56D8-8544-B452-63CAC4FC73D1}" type="presOf" srcId="{8881B7D5-9248-1346-BA1B-B5EFA9F5651A}" destId="{EA66C7A0-2BB9-604B-BE8A-1884C11DC43A}" srcOrd="0" destOrd="0" presId="urn:microsoft.com/office/officeart/2005/8/layout/venn3"/>
    <dgm:cxn modelId="{CBAE441F-E870-9644-A6FF-2DF63C152BBD}" type="presParOf" srcId="{A5AD9E62-00A9-7C4B-A207-E9FF4615E486}" destId="{EA66C7A0-2BB9-604B-BE8A-1884C11DC43A}" srcOrd="0" destOrd="0" presId="urn:microsoft.com/office/officeart/2005/8/layout/venn3"/>
    <dgm:cxn modelId="{2ACEF40E-89D0-4045-9103-EA7C5E737E3C}" type="presParOf" srcId="{A5AD9E62-00A9-7C4B-A207-E9FF4615E486}" destId="{03B156C7-2C57-6442-8169-1B9D62C21849}" srcOrd="1" destOrd="0" presId="urn:microsoft.com/office/officeart/2005/8/layout/venn3"/>
    <dgm:cxn modelId="{339F2FF9-EA3B-0A49-A1BD-DA4AC617C25B}" type="presParOf" srcId="{A5AD9E62-00A9-7C4B-A207-E9FF4615E486}" destId="{092D7A93-89F8-CC4D-A39E-0F1057655758}" srcOrd="2" destOrd="0" presId="urn:microsoft.com/office/officeart/2005/8/layout/venn3"/>
    <dgm:cxn modelId="{D852F623-624F-AF41-A645-2A7A8EF1458D}" type="presParOf" srcId="{A5AD9E62-00A9-7C4B-A207-E9FF4615E486}" destId="{D8D8B56F-B023-CA4E-BBD2-F18C0E2B9888}" srcOrd="3" destOrd="0" presId="urn:microsoft.com/office/officeart/2005/8/layout/venn3"/>
    <dgm:cxn modelId="{0252B4F0-94AF-1046-8B51-AAB239F92683}" type="presParOf" srcId="{A5AD9E62-00A9-7C4B-A207-E9FF4615E486}" destId="{1387E1CC-22E4-7841-A5C3-409515B2A20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B9488-165E-AF46-AD09-198A95CA42D5}">
      <dsp:nvSpPr>
        <dsp:cNvPr id="0" name=""/>
        <dsp:cNvSpPr/>
      </dsp:nvSpPr>
      <dsp:spPr>
        <a:xfrm rot="16200000">
          <a:off x="654" y="340872"/>
          <a:ext cx="4109330" cy="4109330"/>
        </a:xfrm>
        <a:prstGeom prst="downArrow">
          <a:avLst>
            <a:gd name="adj1" fmla="val 50000"/>
            <a:gd name="adj2" fmla="val 35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The use of double DES results in a mapping that is not equivalent to a single DES encryption</a:t>
          </a:r>
          <a:endParaRPr lang="en-US" sz="1900" kern="1200" dirty="0">
            <a:effectLst>
              <a:outerShdw blurRad="38100" dist="38100" dir="2700000" algn="tl">
                <a:srgbClr val="000000">
                  <a:alpha val="43137"/>
                </a:srgbClr>
              </a:outerShdw>
            </a:effectLst>
          </a:endParaRPr>
        </a:p>
      </dsp:txBody>
      <dsp:txXfrm rot="5400000">
        <a:off x="654" y="1368204"/>
        <a:ext cx="3390197" cy="2054665"/>
      </dsp:txXfrm>
    </dsp:sp>
    <dsp:sp modelId="{53700B98-CB5D-6E42-991E-36901AA3DD8A}">
      <dsp:nvSpPr>
        <dsp:cNvPr id="0" name=""/>
        <dsp:cNvSpPr/>
      </dsp:nvSpPr>
      <dsp:spPr>
        <a:xfrm rot="5400000">
          <a:off x="4348215" y="340872"/>
          <a:ext cx="4109330" cy="4109330"/>
        </a:xfrm>
        <a:prstGeom prst="downArrow">
          <a:avLst>
            <a:gd name="adj1" fmla="val 50000"/>
            <a:gd name="adj2" fmla="val 35000"/>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rtl="0">
            <a:lnSpc>
              <a:spcPct val="90000"/>
            </a:lnSpc>
            <a:spcBef>
              <a:spcPct val="0"/>
            </a:spcBef>
            <a:spcAft>
              <a:spcPct val="35000"/>
            </a:spcAft>
          </a:pPr>
          <a:r>
            <a:rPr lang="en-US" sz="1900" kern="1200" dirty="0" smtClean="0">
              <a:effectLst>
                <a:outerShdw blurRad="38100" dist="38100" dir="2700000" algn="tl">
                  <a:srgbClr val="000000">
                    <a:alpha val="43137"/>
                  </a:srgbClr>
                </a:outerShdw>
              </a:effectLst>
            </a:rPr>
            <a:t>The meet-in-the-middle attack algorithm will attack this scheme and does not depend on any particular property of DES but will work against any block encryption cipher</a:t>
          </a:r>
          <a:endParaRPr lang="en-US" sz="1900" kern="1200" dirty="0">
            <a:effectLst>
              <a:outerShdw blurRad="38100" dist="38100" dir="2700000" algn="tl">
                <a:srgbClr val="000000">
                  <a:alpha val="43137"/>
                </a:srgbClr>
              </a:outerShdw>
            </a:effectLst>
          </a:endParaRPr>
        </a:p>
      </dsp:txBody>
      <dsp:txXfrm rot="-5400000">
        <a:off x="5067348" y="1368205"/>
        <a:ext cx="3390197" cy="2054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C4D4F-71A5-CF46-84AE-1A1B3AAB815F}">
      <dsp:nvSpPr>
        <dsp:cNvPr id="0" name=""/>
        <dsp:cNvSpPr/>
      </dsp:nvSpPr>
      <dsp:spPr>
        <a:xfrm rot="5400000">
          <a:off x="3881726" y="-1459704"/>
          <a:ext cx="941635" cy="4096512"/>
        </a:xfrm>
        <a:prstGeom prst="round2Same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i="1" kern="1200" dirty="0" smtClean="0">
              <a:ea typeface="+mn-ea"/>
              <a:cs typeface="+mn-cs"/>
            </a:rPr>
            <a:t>C</a:t>
          </a:r>
          <a:r>
            <a:rPr lang="en-US" sz="1800" kern="1200" dirty="0" smtClean="0">
              <a:ea typeface="+mn-ea"/>
              <a:cs typeface="+mn-cs"/>
            </a:rPr>
            <a:t> = E( </a:t>
          </a:r>
          <a:r>
            <a:rPr lang="en-US" sz="1800" i="1" kern="1200" dirty="0" smtClean="0">
              <a:ea typeface="+mn-ea"/>
              <a:cs typeface="+mn-cs"/>
            </a:rPr>
            <a:t>K</a:t>
          </a:r>
          <a:r>
            <a:rPr lang="en-US" sz="1800" i="1" kern="1200" baseline="-25000" dirty="0" smtClean="0">
              <a:ea typeface="+mn-ea"/>
              <a:cs typeface="+mn-cs"/>
            </a:rPr>
            <a:t>3</a:t>
          </a:r>
          <a:r>
            <a:rPr lang="en-US" sz="1800" kern="1200" dirty="0" smtClean="0">
              <a:ea typeface="+mn-ea"/>
              <a:cs typeface="+mn-cs"/>
            </a:rPr>
            <a:t>, D( </a:t>
          </a:r>
          <a:r>
            <a:rPr lang="en-US" sz="1800" i="1" kern="1200" dirty="0" smtClean="0">
              <a:ea typeface="+mn-ea"/>
              <a:cs typeface="+mn-cs"/>
            </a:rPr>
            <a:t>K</a:t>
          </a:r>
          <a:r>
            <a:rPr lang="en-US" sz="1800" i="1" kern="1200" baseline="-25000" dirty="0" smtClean="0">
              <a:ea typeface="+mn-ea"/>
              <a:cs typeface="+mn-cs"/>
            </a:rPr>
            <a:t>2</a:t>
          </a:r>
          <a:r>
            <a:rPr lang="en-US" sz="1800" kern="1200" dirty="0" smtClean="0">
              <a:ea typeface="+mn-ea"/>
              <a:cs typeface="+mn-cs"/>
            </a:rPr>
            <a:t>, E( </a:t>
          </a:r>
          <a:r>
            <a:rPr lang="en-US" sz="1800" i="1" kern="1200" dirty="0" smtClean="0">
              <a:ea typeface="+mn-ea"/>
              <a:cs typeface="+mn-cs"/>
            </a:rPr>
            <a:t>K</a:t>
          </a:r>
          <a:r>
            <a:rPr lang="en-US" sz="1800" i="1" kern="1200" baseline="-25000" dirty="0" smtClean="0">
              <a:ea typeface="+mn-ea"/>
              <a:cs typeface="+mn-cs"/>
            </a:rPr>
            <a:t>1</a:t>
          </a:r>
          <a:r>
            <a:rPr lang="en-US" sz="1800" i="1" kern="1200" dirty="0" smtClean="0">
              <a:ea typeface="+mn-ea"/>
              <a:cs typeface="+mn-cs"/>
            </a:rPr>
            <a:t>,  P</a:t>
          </a:r>
          <a:r>
            <a:rPr lang="en-US" sz="1800" kern="1200" dirty="0" smtClean="0">
              <a:ea typeface="+mn-ea"/>
              <a:cs typeface="+mn-cs"/>
            </a:rPr>
            <a:t>)))</a:t>
          </a:r>
        </a:p>
      </dsp:txBody>
      <dsp:txXfrm rot="-5400000">
        <a:off x="2304288" y="163701"/>
        <a:ext cx="4050545" cy="849701"/>
      </dsp:txXfrm>
    </dsp:sp>
    <dsp:sp modelId="{555409E5-3EC4-B74F-9976-846F69623AD6}">
      <dsp:nvSpPr>
        <dsp:cNvPr id="0" name=""/>
        <dsp:cNvSpPr/>
      </dsp:nvSpPr>
      <dsp:spPr>
        <a:xfrm>
          <a:off x="0" y="29"/>
          <a:ext cx="2304288" cy="117704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ea typeface="+mn-ea"/>
              <a:cs typeface="+mn-cs"/>
            </a:rPr>
            <a:t>Three-key 3DES has an effective key length of 168 bits and is defined as:</a:t>
          </a:r>
          <a:endParaRPr lang="en-US" sz="1800" kern="1200" dirty="0">
            <a:effectLst>
              <a:outerShdw blurRad="38100" dist="38100" dir="2700000" algn="tl">
                <a:srgbClr val="000000">
                  <a:alpha val="43137"/>
                </a:srgbClr>
              </a:outerShdw>
            </a:effectLst>
          </a:endParaRPr>
        </a:p>
      </dsp:txBody>
      <dsp:txXfrm>
        <a:off x="57459" y="57488"/>
        <a:ext cx="2189370" cy="1062126"/>
      </dsp:txXfrm>
    </dsp:sp>
    <dsp:sp modelId="{3454F1FB-1E63-E44A-A2B5-AFACABCAA9C9}">
      <dsp:nvSpPr>
        <dsp:cNvPr id="0" name=""/>
        <dsp:cNvSpPr/>
      </dsp:nvSpPr>
      <dsp:spPr>
        <a:xfrm rot="5400000">
          <a:off x="3881726" y="-223807"/>
          <a:ext cx="941635" cy="4096512"/>
        </a:xfrm>
        <a:prstGeom prst="round2SameRect">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ea typeface="+mn-ea"/>
              <a:cs typeface="+mn-cs"/>
            </a:rPr>
            <a:t>K</a:t>
          </a:r>
          <a:r>
            <a:rPr lang="en-US" sz="1800" i="1" kern="1200" baseline="-25000" dirty="0" smtClean="0">
              <a:ea typeface="+mn-ea"/>
              <a:cs typeface="+mn-cs"/>
            </a:rPr>
            <a:t>3</a:t>
          </a:r>
          <a:r>
            <a:rPr lang="en-US" sz="1800" kern="1200" dirty="0" smtClean="0">
              <a:ea typeface="+mn-ea"/>
              <a:cs typeface="+mn-cs"/>
            </a:rPr>
            <a:t> = K</a:t>
          </a:r>
          <a:r>
            <a:rPr lang="en-US" sz="1800" i="1" kern="1200" baseline="-25000" dirty="0" smtClean="0">
              <a:ea typeface="+mn-ea"/>
              <a:cs typeface="+mn-cs"/>
            </a:rPr>
            <a:t>2</a:t>
          </a:r>
          <a:r>
            <a:rPr lang="en-US" sz="1800" kern="1200" dirty="0" smtClean="0">
              <a:ea typeface="+mn-ea"/>
              <a:cs typeface="+mn-cs"/>
            </a:rPr>
            <a:t> or K</a:t>
          </a:r>
          <a:r>
            <a:rPr lang="en-US" sz="1800" i="1" kern="1200" baseline="-25000" dirty="0" smtClean="0">
              <a:ea typeface="+mn-ea"/>
              <a:cs typeface="+mn-cs"/>
            </a:rPr>
            <a:t>1</a:t>
          </a:r>
          <a:r>
            <a:rPr lang="en-US" sz="1800" kern="1200" dirty="0" smtClean="0">
              <a:ea typeface="+mn-ea"/>
              <a:cs typeface="+mn-cs"/>
            </a:rPr>
            <a:t> = K</a:t>
          </a:r>
          <a:r>
            <a:rPr lang="en-US" sz="1800" i="1" kern="1200" baseline="-25000" dirty="0" smtClean="0">
              <a:ea typeface="+mn-ea"/>
              <a:cs typeface="+mn-cs"/>
            </a:rPr>
            <a:t>2</a:t>
          </a:r>
        </a:p>
      </dsp:txBody>
      <dsp:txXfrm rot="-5400000">
        <a:off x="2304288" y="1399598"/>
        <a:ext cx="4050545" cy="849701"/>
      </dsp:txXfrm>
    </dsp:sp>
    <dsp:sp modelId="{89932878-5AE7-6E41-B546-D00826EE62FB}">
      <dsp:nvSpPr>
        <dsp:cNvPr id="0" name=""/>
        <dsp:cNvSpPr/>
      </dsp:nvSpPr>
      <dsp:spPr>
        <a:xfrm>
          <a:off x="0" y="1235926"/>
          <a:ext cx="2304288" cy="1177044"/>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ea typeface="+mn-ea"/>
              <a:cs typeface="+mn-cs"/>
            </a:rPr>
            <a:t>Backward compatibility with DES is provided by putting:</a:t>
          </a:r>
        </a:p>
      </dsp:txBody>
      <dsp:txXfrm>
        <a:off x="57459" y="1293385"/>
        <a:ext cx="2189370" cy="1062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6C7A0-2BB9-604B-BE8A-1884C11DC43A}">
      <dsp:nvSpPr>
        <dsp:cNvPr id="0" name=""/>
        <dsp:cNvSpPr/>
      </dsp:nvSpPr>
      <dsp:spPr>
        <a:xfrm>
          <a:off x="1011733" y="1289"/>
          <a:ext cx="1800820" cy="1800820"/>
        </a:xfrm>
        <a:prstGeom prst="ellipse">
          <a:avLst/>
        </a:prstGeom>
        <a:solidFill>
          <a:schemeClr val="bg1"/>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lvl="0" algn="ctr" defTabSz="800100">
            <a:lnSpc>
              <a:spcPct val="90000"/>
            </a:lnSpc>
            <a:spcBef>
              <a:spcPct val="0"/>
            </a:spcBef>
            <a:spcAft>
              <a:spcPct val="35000"/>
            </a:spcAft>
          </a:pPr>
          <a:r>
            <a:rPr lang="en-US" sz="1800" b="1" i="0" kern="1200" dirty="0" smtClean="0">
              <a:ea typeface="+mn-ea"/>
            </a:rPr>
            <a:t>A </a:t>
          </a:r>
        </a:p>
        <a:p>
          <a:pPr lvl="0" algn="ctr" defTabSz="800100">
            <a:lnSpc>
              <a:spcPct val="90000"/>
            </a:lnSpc>
            <a:spcBef>
              <a:spcPct val="0"/>
            </a:spcBef>
            <a:spcAft>
              <a:spcPct val="35000"/>
            </a:spcAft>
          </a:pPr>
          <a:r>
            <a:rPr lang="en-US" sz="1800" b="1" i="0" kern="1200" dirty="0" smtClean="0">
              <a:ea typeface="+mn-ea"/>
            </a:rPr>
            <a:t>plaintext </a:t>
          </a:r>
        </a:p>
        <a:p>
          <a:pPr lvl="0" algn="ctr" defTabSz="800100">
            <a:lnSpc>
              <a:spcPct val="90000"/>
            </a:lnSpc>
            <a:spcBef>
              <a:spcPct val="0"/>
            </a:spcBef>
            <a:spcAft>
              <a:spcPct val="35000"/>
            </a:spcAft>
          </a:pPr>
          <a:r>
            <a:rPr lang="en-US" sz="1800" b="1" i="0" kern="1200" dirty="0" smtClean="0">
              <a:ea typeface="+mn-ea"/>
            </a:rPr>
            <a:t>P</a:t>
          </a:r>
          <a:endParaRPr lang="en-US" sz="1800" b="1" i="0" kern="1200" dirty="0"/>
        </a:p>
      </dsp:txBody>
      <dsp:txXfrm>
        <a:off x="1275457" y="265013"/>
        <a:ext cx="1273372" cy="1273372"/>
      </dsp:txXfrm>
    </dsp:sp>
    <dsp:sp modelId="{092D7A93-89F8-CC4D-A39E-0F1057655758}">
      <dsp:nvSpPr>
        <dsp:cNvPr id="0" name=""/>
        <dsp:cNvSpPr/>
      </dsp:nvSpPr>
      <dsp:spPr>
        <a:xfrm>
          <a:off x="2514600" y="0"/>
          <a:ext cx="1800820" cy="1800820"/>
        </a:xfrm>
        <a:prstGeom prst="ellipse">
          <a:avLst/>
        </a:prstGeom>
        <a:blipFill rotWithShape="0">
          <a:blip xmlns:r="http://schemas.openxmlformats.org/officeDocument/2006/relationships" r:embed="rId1">
            <a:duotone>
              <a:schemeClr val="accent1">
                <a:alpha val="50000"/>
                <a:hueOff val="0"/>
                <a:satOff val="0"/>
                <a:lumOff val="0"/>
                <a:alphaOff val="0"/>
                <a:shade val="70000"/>
                <a:satMod val="120000"/>
              </a:schemeClr>
              <a:schemeClr val="accent1">
                <a:alpha val="50000"/>
                <a:hueOff val="0"/>
                <a:satOff val="0"/>
                <a:lumOff val="0"/>
                <a:alphaOff val="0"/>
                <a:tint val="70000"/>
                <a:satMod val="135000"/>
              </a:schemeClr>
            </a:duotone>
          </a:blip>
          <a:tile tx="0" ty="0" sx="40000" sy="40000" flip="none" algn="tl"/>
        </a:blip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lvl="0" algn="ctr" defTabSz="800100">
            <a:lnSpc>
              <a:spcPct val="90000"/>
            </a:lnSpc>
            <a:spcBef>
              <a:spcPct val="0"/>
            </a:spcBef>
            <a:spcAft>
              <a:spcPct val="35000"/>
            </a:spcAft>
          </a:pPr>
          <a:r>
            <a:rPr lang="en-US" sz="1800" b="1" i="0" kern="1200" dirty="0" smtClean="0">
              <a:ea typeface="+mn-ea"/>
            </a:rPr>
            <a:t>A symmetric key </a:t>
          </a:r>
        </a:p>
        <a:p>
          <a:pPr lvl="0" algn="ctr" defTabSz="800100">
            <a:lnSpc>
              <a:spcPct val="90000"/>
            </a:lnSpc>
            <a:spcBef>
              <a:spcPct val="0"/>
            </a:spcBef>
            <a:spcAft>
              <a:spcPct val="35000"/>
            </a:spcAft>
          </a:pPr>
          <a:r>
            <a:rPr lang="en-US" sz="1800" b="1" i="0" kern="1200" dirty="0" smtClean="0">
              <a:ea typeface="+mn-ea"/>
            </a:rPr>
            <a:t>K</a:t>
          </a:r>
        </a:p>
      </dsp:txBody>
      <dsp:txXfrm>
        <a:off x="2778324" y="263724"/>
        <a:ext cx="1273372" cy="1273372"/>
      </dsp:txXfrm>
    </dsp:sp>
    <dsp:sp modelId="{1387E1CC-22E4-7841-A5C3-409515B2A207}">
      <dsp:nvSpPr>
        <dsp:cNvPr id="0" name=""/>
        <dsp:cNvSpPr/>
      </dsp:nvSpPr>
      <dsp:spPr>
        <a:xfrm>
          <a:off x="4038599" y="0"/>
          <a:ext cx="1800820" cy="1800820"/>
        </a:xfrm>
        <a:prstGeom prst="ellipse">
          <a:avLst/>
        </a:prstGeom>
        <a:solidFill>
          <a:schemeClr val="bg1"/>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99105" tIns="22860" rIns="99105" bIns="22860" numCol="1" spcCol="1270" anchor="ctr" anchorCtr="0">
          <a:noAutofit/>
        </a:bodyPr>
        <a:lstStyle/>
        <a:p>
          <a:pPr lvl="0" algn="ctr" defTabSz="800100">
            <a:lnSpc>
              <a:spcPct val="90000"/>
            </a:lnSpc>
            <a:spcBef>
              <a:spcPct val="0"/>
            </a:spcBef>
            <a:spcAft>
              <a:spcPct val="35000"/>
            </a:spcAft>
          </a:pPr>
          <a:r>
            <a:rPr lang="en-US" sz="1800" b="1" i="0" kern="1200" dirty="0" smtClean="0">
              <a:ea typeface="+mn-ea"/>
            </a:rPr>
            <a:t>A </a:t>
          </a:r>
        </a:p>
        <a:p>
          <a:pPr lvl="0" algn="ctr" defTabSz="800100">
            <a:lnSpc>
              <a:spcPct val="90000"/>
            </a:lnSpc>
            <a:spcBef>
              <a:spcPct val="0"/>
            </a:spcBef>
            <a:spcAft>
              <a:spcPct val="35000"/>
            </a:spcAft>
          </a:pPr>
          <a:r>
            <a:rPr lang="en-US" sz="1800" b="1" i="0" kern="1200" dirty="0" smtClean="0">
              <a:ea typeface="+mn-ea"/>
            </a:rPr>
            <a:t>tweak </a:t>
          </a:r>
        </a:p>
        <a:p>
          <a:pPr lvl="0" algn="ctr" defTabSz="800100">
            <a:lnSpc>
              <a:spcPct val="90000"/>
            </a:lnSpc>
            <a:spcBef>
              <a:spcPct val="0"/>
            </a:spcBef>
            <a:spcAft>
              <a:spcPct val="35000"/>
            </a:spcAft>
          </a:pPr>
          <a:r>
            <a:rPr lang="en-US" sz="1800" b="1" i="0" kern="1200" dirty="0" smtClean="0">
              <a:ea typeface="+mn-ea"/>
            </a:rPr>
            <a:t>T</a:t>
          </a:r>
        </a:p>
      </dsp:txBody>
      <dsp:txXfrm>
        <a:off x="4302323" y="263724"/>
        <a:ext cx="1273372" cy="1273372"/>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CC7A15-62B5-1148-96E2-BA2999B5E40A}" type="datetimeFigureOut">
              <a:rPr lang="en-US" smtClean="0"/>
              <a:pPr/>
              <a:t>12/08/2024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431B32-3298-3B4C-A413-EF612BF99D0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8076705-864B-4D45-B85F-06B6083622B7}" type="slidenum">
              <a:rPr lang="en-AU"/>
              <a:pPr>
                <a:defRPr/>
              </a:pPr>
              <a:t>‹#›</a:t>
            </a:fld>
            <a:endParaRPr lang="en-AU" dirty="0"/>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p:cNvSpPr>
            <a:spLocks noGrp="1" noChangeArrowheads="1"/>
          </p:cNvSpPr>
          <p:nvPr>
            <p:ph type="sldNum" sz="quarter" idx="5"/>
          </p:nvPr>
        </p:nvSpPr>
        <p:spPr>
          <a:noFill/>
        </p:spPr>
        <p:txBody>
          <a:bodyPr/>
          <a:lstStyle/>
          <a:p>
            <a:fld id="{52DAC19D-5794-124D-943B-99E3BD3527A0}" type="slidenum">
              <a:rPr lang="en-AU">
                <a:latin typeface="Arial" pitchFamily="-84" charset="0"/>
              </a:rPr>
              <a:pPr/>
              <a:t>1</a:t>
            </a:fld>
            <a:endParaRPr lang="en-AU">
              <a:latin typeface="Arial" pitchFamily="-8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smtClean="0">
                <a:latin typeface="Times New Roman" pitchFamily="-84" charset="0"/>
                <a:ea typeface="ＭＳ Ｐゴシック" pitchFamily="-84" charset="-128"/>
                <a:cs typeface="ＭＳ Ｐゴシック" pitchFamily="-84" charset="-128"/>
              </a:rPr>
              <a:t>Lecture slides prepared for “Cryptography and Network Security”, 7/e, by William Stallings</a:t>
            </a:r>
            <a:r>
              <a:rPr lang="en-US" dirty="0" smtClean="0">
                <a:latin typeface="Arial" pitchFamily="-84" charset="0"/>
                <a:ea typeface="ＭＳ Ｐゴシック" pitchFamily="-84" charset="-128"/>
                <a:cs typeface="ＭＳ Ｐゴシック" pitchFamily="-84" charset="-128"/>
              </a:rPr>
              <a:t>, Chapter 7 – “</a:t>
            </a:r>
            <a:r>
              <a:rPr lang="en-AU" dirty="0" smtClean="0">
                <a:latin typeface="Arial" pitchFamily="-84" charset="0"/>
                <a:ea typeface="ＭＳ Ｐゴシック" pitchFamily="-84" charset="-128"/>
                <a:cs typeface="ＭＳ Ｐゴシック" pitchFamily="-84" charset="-128"/>
              </a:rPr>
              <a:t>Block Cipher Operation</a:t>
            </a:r>
            <a:r>
              <a:rPr lang="en-US" dirty="0" smtClean="0">
                <a:latin typeface="Arial" pitchFamily="-84" charset="0"/>
                <a:ea typeface="ＭＳ Ｐゴシック" pitchFamily="-84" charset="-128"/>
                <a:cs typeface="ＭＳ Ｐゴシック" pitchFamily="-84" charset="-128"/>
              </a:rPr>
              <a:t>”.</a:t>
            </a:r>
            <a:endParaRPr lang="en-AU" dirty="0" smtClean="0">
              <a:latin typeface="Arial" pitchFamily="-84" charset="0"/>
              <a:ea typeface="ＭＳ Ｐゴシック" pitchFamily="-84" charset="-128"/>
              <a:cs typeface="ＭＳ Ｐゴシック" pitchFamily="-84" charset="-128"/>
            </a:endParaRPr>
          </a:p>
          <a:p>
            <a:pPr eaLnBrk="1" hangingPunct="1"/>
            <a:endParaRPr lang="en-AU" dirty="0" smtClean="0">
              <a:latin typeface="Times New Roman" pitchFamily="-84"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9CD560C3-1BC1-9F41-B0DE-6AFA2BDA5545}" type="slidenum">
              <a:rPr lang="en-AU">
                <a:latin typeface="Arial" pitchFamily="-84" charset="0"/>
              </a:rPr>
              <a:pPr/>
              <a:t>10</a:t>
            </a:fld>
            <a:endParaRPr lang="en-AU">
              <a:latin typeface="Arial" pitchFamily="-84" charset="0"/>
            </a:endParaRPr>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The simplest mode is the electronic codebook  (ECB ) mode, in which plaintext</a:t>
            </a:r>
          </a:p>
          <a:p>
            <a:r>
              <a:rPr lang="en-US" dirty="0" smtClean="0">
                <a:latin typeface="Arial" pitchFamily="-84" charset="0"/>
                <a:ea typeface="ＭＳ Ｐゴシック" pitchFamily="-84" charset="-128"/>
                <a:cs typeface="ＭＳ Ｐゴシック" pitchFamily="-84" charset="-128"/>
              </a:rPr>
              <a:t>is handled one block at a time and each block of plaintext is encrypted using the</a:t>
            </a:r>
          </a:p>
          <a:p>
            <a:r>
              <a:rPr lang="en-US" dirty="0" smtClean="0">
                <a:latin typeface="Arial" pitchFamily="-84" charset="0"/>
                <a:ea typeface="ＭＳ Ｐゴシック" pitchFamily="-84" charset="-128"/>
                <a:cs typeface="ＭＳ Ｐゴシック" pitchFamily="-84" charset="-128"/>
              </a:rPr>
              <a:t>same key (Figure 7.3). The term codebook  is used because, for a given key, there is</a:t>
            </a:r>
          </a:p>
          <a:p>
            <a:r>
              <a:rPr lang="en-US" dirty="0" smtClean="0">
                <a:latin typeface="Arial" pitchFamily="-84" charset="0"/>
                <a:ea typeface="ＭＳ Ｐゴシック" pitchFamily="-84" charset="-128"/>
                <a:cs typeface="ＭＳ Ｐゴシック" pitchFamily="-84" charset="-128"/>
              </a:rPr>
              <a:t>a unique ciphertext for every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 of plaintext. Therefore, we can imagine a</a:t>
            </a:r>
          </a:p>
          <a:p>
            <a:r>
              <a:rPr lang="en-US" dirty="0" smtClean="0">
                <a:latin typeface="Arial" pitchFamily="-84" charset="0"/>
                <a:ea typeface="ＭＳ Ｐゴシック" pitchFamily="-84" charset="-128"/>
                <a:cs typeface="ＭＳ Ｐゴシック" pitchFamily="-84" charset="-128"/>
              </a:rPr>
              <a:t>gigantic codebook in which there is an entry for every possible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plaintext pattern</a:t>
            </a:r>
          </a:p>
          <a:p>
            <a:r>
              <a:rPr lang="en-US" dirty="0" smtClean="0">
                <a:latin typeface="Arial" pitchFamily="-84" charset="0"/>
                <a:ea typeface="ＭＳ Ｐゴシック" pitchFamily="-84" charset="-128"/>
                <a:cs typeface="ＭＳ Ｐゴシック" pitchFamily="-84" charset="-128"/>
              </a:rPr>
              <a:t>showing its corresponding ciphertext.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For a message longer than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the procedure is simply to break the message</a:t>
            </a:r>
          </a:p>
          <a:p>
            <a:r>
              <a:rPr lang="en-US" dirty="0" smtClean="0">
                <a:latin typeface="Arial" pitchFamily="-84" charset="0"/>
                <a:ea typeface="ＭＳ Ｐゴシック" pitchFamily="-84" charset="-128"/>
                <a:cs typeface="ＭＳ Ｐゴシック" pitchFamily="-84" charset="-128"/>
              </a:rPr>
              <a:t>into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blocks, padding the last block if necessary. Decryption is performed one</a:t>
            </a:r>
          </a:p>
          <a:p>
            <a:r>
              <a:rPr lang="en-US" dirty="0" smtClean="0">
                <a:latin typeface="Arial" pitchFamily="-84" charset="0"/>
                <a:ea typeface="ＭＳ Ｐゴシック" pitchFamily="-84" charset="-128"/>
                <a:cs typeface="ＭＳ Ｐゴシック" pitchFamily="-84" charset="-128"/>
              </a:rPr>
              <a:t>block at a time, always using the same key. In Figure 7.3, the plaintext (padded as</a:t>
            </a:r>
          </a:p>
          <a:p>
            <a:r>
              <a:rPr lang="en-US" dirty="0" smtClean="0">
                <a:latin typeface="Arial" pitchFamily="-84" charset="0"/>
                <a:ea typeface="ＭＳ Ｐゴシック" pitchFamily="-84" charset="-128"/>
                <a:cs typeface="ＭＳ Ｐゴシック" pitchFamily="-84" charset="-128"/>
              </a:rPr>
              <a:t>necessary) consists of a sequence of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blocks, P</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P</a:t>
            </a:r>
            <a:r>
              <a:rPr lang="en-US"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 . . . , P</a:t>
            </a:r>
            <a:r>
              <a:rPr lang="en-US" baseline="-25000"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 the corresponding</a:t>
            </a:r>
          </a:p>
          <a:p>
            <a:r>
              <a:rPr lang="en-US" dirty="0" smtClean="0">
                <a:latin typeface="Arial" pitchFamily="-84" charset="0"/>
                <a:ea typeface="ＭＳ Ｐゴシック" pitchFamily="-84" charset="-128"/>
                <a:cs typeface="ＭＳ Ｐゴシック" pitchFamily="-84" charset="-128"/>
              </a:rPr>
              <a:t>sequence of ciphertext blocks is C</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C</a:t>
            </a:r>
            <a:r>
              <a:rPr lang="en-US"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 . . . , C</a:t>
            </a:r>
            <a:r>
              <a:rPr lang="en-US" baseline="-25000" dirty="0" smtClean="0">
                <a:latin typeface="Arial" pitchFamily="-84" charset="0"/>
                <a:ea typeface="ＭＳ Ｐゴシック" pitchFamily="-84" charset="-128"/>
                <a:cs typeface="ＭＳ Ｐゴシック" pitchFamily="-84" charset="-128"/>
              </a:rPr>
              <a:t>N</a:t>
            </a:r>
            <a:r>
              <a:rPr lang="en-US" dirty="0" smtClean="0">
                <a:latin typeface="Arial" pitchFamily="-84" charset="0"/>
                <a:ea typeface="ＭＳ Ｐゴシック" pitchFamily="-84" charset="-128"/>
                <a:cs typeface="ＭＳ Ｐゴシック" pitchFamily="-84" charset="-128"/>
              </a:rPr>
              <a:t> . We can define ECB mode as</a:t>
            </a:r>
          </a:p>
          <a:p>
            <a:r>
              <a:rPr lang="en-US" dirty="0" smtClean="0">
                <a:latin typeface="Arial" pitchFamily="-84" charset="0"/>
                <a:ea typeface="ＭＳ Ｐゴシック" pitchFamily="-84" charset="-128"/>
                <a:cs typeface="ＭＳ Ｐゴシック" pitchFamily="-84" charset="-128"/>
              </a:rPr>
              <a:t>follows.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ECB </a:t>
            </a:r>
            <a:r>
              <a:rPr lang="en-US" dirty="0" err="1" smtClean="0">
                <a:latin typeface="Arial" pitchFamily="-84" charset="0"/>
                <a:ea typeface="ＭＳ Ｐゴシック" pitchFamily="-84" charset="-128"/>
                <a:cs typeface="ＭＳ Ｐゴシック" pitchFamily="-84" charset="-128"/>
              </a:rPr>
              <a:t>C</a:t>
            </a:r>
            <a:r>
              <a:rPr lang="en-US" baseline="-25000" dirty="0" err="1" smtClean="0">
                <a:latin typeface="Arial" pitchFamily="-84" charset="0"/>
                <a:ea typeface="ＭＳ Ｐゴシック" pitchFamily="-84" charset="-128"/>
                <a:cs typeface="ＭＳ Ｐゴシック" pitchFamily="-84" charset="-128"/>
              </a:rPr>
              <a:t>j</a:t>
            </a:r>
            <a:r>
              <a:rPr lang="en-US" dirty="0" smtClean="0">
                <a:latin typeface="Arial" pitchFamily="-84" charset="0"/>
                <a:ea typeface="ＭＳ Ｐゴシック" pitchFamily="-84" charset="-128"/>
                <a:cs typeface="ＭＳ Ｐゴシック" pitchFamily="-84" charset="-128"/>
              </a:rPr>
              <a:t> = E(K, </a:t>
            </a:r>
            <a:r>
              <a:rPr lang="en-US" dirty="0" err="1" smtClean="0">
                <a:latin typeface="Arial" pitchFamily="-84" charset="0"/>
                <a:ea typeface="ＭＳ Ｐゴシック" pitchFamily="-84" charset="-128"/>
                <a:cs typeface="ＭＳ Ｐゴシック" pitchFamily="-84" charset="-128"/>
              </a:rPr>
              <a:t>Pj</a:t>
            </a:r>
            <a:r>
              <a:rPr lang="en-US" dirty="0" smtClean="0">
                <a:latin typeface="Arial" pitchFamily="-84" charset="0"/>
                <a:ea typeface="ＭＳ Ｐゴシック" pitchFamily="-84" charset="-128"/>
                <a:cs typeface="ＭＳ Ｐゴシック" pitchFamily="-84" charset="-128"/>
              </a:rPr>
              <a:t>) </a:t>
            </a:r>
            <a:r>
              <a:rPr lang="en-US" dirty="0" err="1" smtClean="0">
                <a:latin typeface="Arial" pitchFamily="-84" charset="0"/>
                <a:ea typeface="ＭＳ Ｐゴシック" pitchFamily="-84" charset="-128"/>
                <a:cs typeface="ＭＳ Ｐゴシック" pitchFamily="-84" charset="-128"/>
              </a:rPr>
              <a:t>j</a:t>
            </a:r>
            <a:r>
              <a:rPr lang="en-US" dirty="0" smtClean="0">
                <a:latin typeface="Arial" pitchFamily="-84" charset="0"/>
                <a:ea typeface="ＭＳ Ｐゴシック" pitchFamily="-84" charset="-128"/>
                <a:cs typeface="ＭＳ Ｐゴシック" pitchFamily="-84" charset="-128"/>
              </a:rPr>
              <a:t> = 1, . . . , N </a:t>
            </a:r>
            <a:r>
              <a:rPr lang="en-US" dirty="0" err="1" smtClean="0">
                <a:latin typeface="Arial" pitchFamily="-84" charset="0"/>
                <a:ea typeface="ＭＳ Ｐゴシック" pitchFamily="-84" charset="-128"/>
                <a:cs typeface="ＭＳ Ｐゴシック" pitchFamily="-84" charset="-128"/>
              </a:rPr>
              <a:t>P</a:t>
            </a:r>
            <a:r>
              <a:rPr lang="en-US" baseline="-25000" dirty="0" err="1" smtClean="0">
                <a:latin typeface="Arial" pitchFamily="-84" charset="0"/>
                <a:ea typeface="ＭＳ Ｐゴシック" pitchFamily="-84" charset="-128"/>
                <a:cs typeface="ＭＳ Ｐゴシック" pitchFamily="-84" charset="-128"/>
              </a:rPr>
              <a:t>j</a:t>
            </a:r>
            <a:r>
              <a:rPr lang="en-US" baseline="-25000" dirty="0" smtClean="0">
                <a:latin typeface="Arial" pitchFamily="-84" charset="0"/>
                <a:ea typeface="ＭＳ Ｐゴシック" pitchFamily="-84" charset="-128"/>
                <a:cs typeface="ＭＳ Ｐゴシック" pitchFamily="-84" charset="-128"/>
              </a:rPr>
              <a:t> </a:t>
            </a:r>
            <a:r>
              <a:rPr lang="en-US" dirty="0" smtClean="0">
                <a:latin typeface="Arial" pitchFamily="-84" charset="0"/>
                <a:ea typeface="ＭＳ Ｐゴシック" pitchFamily="-84" charset="-128"/>
                <a:cs typeface="ＭＳ Ｐゴシック" pitchFamily="-84" charset="-128"/>
              </a:rPr>
              <a:t>= D(K, </a:t>
            </a:r>
            <a:r>
              <a:rPr lang="en-US" dirty="0" err="1" smtClean="0">
                <a:latin typeface="Arial" pitchFamily="-84" charset="0"/>
                <a:ea typeface="ＭＳ Ｐゴシック" pitchFamily="-84" charset="-128"/>
                <a:cs typeface="ＭＳ Ｐゴシック" pitchFamily="-84" charset="-128"/>
              </a:rPr>
              <a:t>Cj</a:t>
            </a:r>
            <a:r>
              <a:rPr lang="en-US" baseline="-25000" dirty="0" smtClean="0">
                <a:latin typeface="Arial" pitchFamily="-84" charset="0"/>
                <a:ea typeface="ＭＳ Ｐゴシック" pitchFamily="-84" charset="-128"/>
                <a:cs typeface="ＭＳ Ｐゴシック" pitchFamily="-84" charset="-128"/>
              </a:rPr>
              <a:t>)</a:t>
            </a:r>
            <a:r>
              <a:rPr lang="en-US" dirty="0" smtClean="0">
                <a:latin typeface="Arial" pitchFamily="-84" charset="0"/>
                <a:ea typeface="ＭＳ Ｐゴシック" pitchFamily="-84" charset="-128"/>
                <a:cs typeface="ＭＳ Ｐゴシック" pitchFamily="-84" charset="-128"/>
              </a:rPr>
              <a:t> </a:t>
            </a:r>
            <a:r>
              <a:rPr lang="en-US" dirty="0" err="1" smtClean="0">
                <a:latin typeface="Arial" pitchFamily="-84" charset="0"/>
                <a:ea typeface="ＭＳ Ｐゴシック" pitchFamily="-84" charset="-128"/>
                <a:cs typeface="ＭＳ Ｐゴシック" pitchFamily="-84" charset="-128"/>
              </a:rPr>
              <a:t>j</a:t>
            </a:r>
            <a:r>
              <a:rPr lang="en-US" dirty="0" smtClean="0">
                <a:latin typeface="Arial" pitchFamily="-84" charset="0"/>
                <a:ea typeface="ＭＳ Ｐゴシック" pitchFamily="-84" charset="-128"/>
                <a:cs typeface="ＭＳ Ｐゴシック" pitchFamily="-84" charset="-128"/>
              </a:rPr>
              <a:t> = 1, . . . , N</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The ECB method is ideal for a short amount of data, such as an encryption</a:t>
            </a:r>
          </a:p>
          <a:p>
            <a:r>
              <a:rPr lang="en-US" dirty="0" smtClean="0">
                <a:latin typeface="Arial" pitchFamily="-84" charset="0"/>
                <a:ea typeface="ＭＳ Ｐゴシック" pitchFamily="-84" charset="-128"/>
                <a:cs typeface="ＭＳ Ｐゴシック" pitchFamily="-84" charset="-128"/>
              </a:rPr>
              <a:t>key. Thus, if you want to transmit a DES or AES key securely, ECB is the appropriate</a:t>
            </a:r>
          </a:p>
          <a:p>
            <a:r>
              <a:rPr lang="en-US" dirty="0" smtClean="0">
                <a:latin typeface="Arial" pitchFamily="-84" charset="0"/>
                <a:ea typeface="ＭＳ Ｐゴシック" pitchFamily="-84" charset="-128"/>
                <a:cs typeface="ＭＳ Ｐゴシック" pitchFamily="-84" charset="-128"/>
              </a:rPr>
              <a:t>mode to use.</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The most significant characteristic of ECB is that if the same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 of</a:t>
            </a:r>
          </a:p>
          <a:p>
            <a:r>
              <a:rPr lang="en-US" dirty="0" smtClean="0">
                <a:latin typeface="Arial" pitchFamily="-84" charset="0"/>
                <a:ea typeface="ＭＳ Ｐゴシック" pitchFamily="-84" charset="-128"/>
                <a:cs typeface="ＭＳ Ｐゴシック" pitchFamily="-84" charset="-128"/>
              </a:rPr>
              <a:t>plaintext appears more than once in the message, it always produces the same</a:t>
            </a:r>
          </a:p>
          <a:p>
            <a:r>
              <a:rPr lang="en-US" dirty="0" smtClean="0">
                <a:latin typeface="Arial" pitchFamily="-84" charset="0"/>
                <a:ea typeface="ＭＳ Ｐゴシック" pitchFamily="-84" charset="-128"/>
                <a:cs typeface="ＭＳ Ｐゴシック" pitchFamily="-84" charset="-128"/>
              </a:rPr>
              <a:t>ciphertext.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For lengthy messages, the ECB mode may not be secure. If the message is</a:t>
            </a:r>
          </a:p>
          <a:p>
            <a:r>
              <a:rPr lang="en-US" dirty="0" smtClean="0">
                <a:latin typeface="Arial" pitchFamily="-84" charset="0"/>
                <a:ea typeface="ＭＳ Ｐゴシック" pitchFamily="-84" charset="-128"/>
                <a:cs typeface="ＭＳ Ｐゴシック" pitchFamily="-84" charset="-128"/>
              </a:rPr>
              <a:t>highly structured, it may be possible for a cryptanalyst to exploit these regularities.</a:t>
            </a:r>
          </a:p>
          <a:p>
            <a:r>
              <a:rPr lang="en-US" dirty="0" smtClean="0">
                <a:latin typeface="Arial" pitchFamily="-84" charset="0"/>
                <a:ea typeface="ＭＳ Ｐゴシック" pitchFamily="-84" charset="-128"/>
                <a:cs typeface="ＭＳ Ｐゴシック" pitchFamily="-84" charset="-128"/>
              </a:rPr>
              <a:t>For example, if it is known that the message always starts out with certain</a:t>
            </a:r>
          </a:p>
          <a:p>
            <a:r>
              <a:rPr lang="en-US" dirty="0" smtClean="0">
                <a:latin typeface="Arial" pitchFamily="-84" charset="0"/>
                <a:ea typeface="ＭＳ Ｐゴシック" pitchFamily="-84" charset="-128"/>
                <a:cs typeface="ＭＳ Ｐゴシック" pitchFamily="-84" charset="-128"/>
              </a:rPr>
              <a:t>predefined fields, then the cryptanalyst may have a number of known plaintext–</a:t>
            </a:r>
          </a:p>
          <a:p>
            <a:r>
              <a:rPr lang="en-US" dirty="0" smtClean="0">
                <a:latin typeface="Arial" pitchFamily="-84" charset="0"/>
                <a:ea typeface="ＭＳ Ｐゴシック" pitchFamily="-84" charset="-128"/>
                <a:cs typeface="ＭＳ Ｐゴシック" pitchFamily="-84" charset="-128"/>
              </a:rPr>
              <a:t>ciphertext pairs to work with. If the message has repetitive elements with a</a:t>
            </a:r>
          </a:p>
          <a:p>
            <a:r>
              <a:rPr lang="en-US" dirty="0" smtClean="0">
                <a:latin typeface="Arial" pitchFamily="-84" charset="0"/>
                <a:ea typeface="ＭＳ Ｐゴシック" pitchFamily="-84" charset="-128"/>
                <a:cs typeface="ＭＳ Ｐゴシック" pitchFamily="-84" charset="-128"/>
              </a:rPr>
              <a:t>period of repetition a multiple of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then these elements can be identified by the</a:t>
            </a:r>
          </a:p>
          <a:p>
            <a:r>
              <a:rPr lang="en-US" dirty="0" smtClean="0">
                <a:latin typeface="Arial" pitchFamily="-84" charset="0"/>
                <a:ea typeface="ＭＳ Ｐゴシック" pitchFamily="-84" charset="-128"/>
                <a:cs typeface="ＭＳ Ｐゴシック" pitchFamily="-84" charset="-128"/>
              </a:rPr>
              <a:t>analyst. This may help in the analysis or may provide an opportunity for substituting</a:t>
            </a:r>
          </a:p>
          <a:p>
            <a:r>
              <a:rPr lang="en-US" dirty="0" smtClean="0">
                <a:latin typeface="Arial" pitchFamily="-84" charset="0"/>
                <a:ea typeface="ＭＳ Ｐゴシック" pitchFamily="-84" charset="-128"/>
                <a:cs typeface="ＭＳ Ｐゴシック" pitchFamily="-84" charset="-128"/>
              </a:rPr>
              <a:t>or rearranging blocks.</a:t>
            </a:r>
          </a:p>
          <a:p>
            <a:endParaRPr lang="en-US" dirty="0" smtClean="0">
              <a:latin typeface="Arial" pitchFamily="-84" charset="0"/>
              <a:ea typeface="ＭＳ Ｐゴシック" pitchFamily="-84" charset="-128"/>
              <a:cs typeface="ＭＳ Ｐゴシック" pitchFamily="-84" charset="-128"/>
            </a:endParaRPr>
          </a:p>
          <a:p>
            <a:endParaRPr lang="en-AU" dirty="0" smtClean="0">
              <a:latin typeface="Arial" pitchFamily="-84" charset="0"/>
              <a:ea typeface="Arial" pitchFamily="-84" charset="0"/>
              <a:cs typeface="Arial" pitchFamily="-8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11</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0780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12</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05161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dirty="0" smtClean="0"/>
              <a:t>We now turn to more complex modes of operation. [KNUD00] lists the following</a:t>
            </a:r>
          </a:p>
          <a:p>
            <a:pPr>
              <a:defRPr/>
            </a:pPr>
            <a:r>
              <a:rPr lang="en-US" dirty="0" smtClean="0"/>
              <a:t>criteria and properties for evaluating and constructing block cipher modes of</a:t>
            </a:r>
          </a:p>
          <a:p>
            <a:pPr>
              <a:defRPr/>
            </a:pPr>
            <a:r>
              <a:rPr lang="en-US" dirty="0" smtClean="0"/>
              <a:t>operation that are superior to ECB:</a:t>
            </a:r>
          </a:p>
          <a:p>
            <a:pPr>
              <a:defRPr/>
            </a:pPr>
            <a:endParaRPr lang="en-US" dirty="0" smtClean="0"/>
          </a:p>
          <a:p>
            <a:pPr>
              <a:defRPr/>
            </a:pPr>
            <a:r>
              <a:rPr lang="en-US" dirty="0" smtClean="0"/>
              <a:t>• Overhead:  The additional operations for the encryption and decryption</a:t>
            </a:r>
          </a:p>
          <a:p>
            <a:pPr>
              <a:defRPr/>
            </a:pPr>
            <a:r>
              <a:rPr lang="en-US" dirty="0" smtClean="0"/>
              <a:t>operation when compared to encrypting and decrypting in the ECB mode.</a:t>
            </a:r>
          </a:p>
          <a:p>
            <a:pPr>
              <a:defRPr/>
            </a:pPr>
            <a:endParaRPr lang="en-US" dirty="0" smtClean="0"/>
          </a:p>
          <a:p>
            <a:pPr>
              <a:defRPr/>
            </a:pPr>
            <a:r>
              <a:rPr lang="en-US" dirty="0" smtClean="0"/>
              <a:t>• Error recovery:  The property that an error in the </a:t>
            </a:r>
            <a:r>
              <a:rPr lang="en-US" b="1" dirty="0" smtClean="0"/>
              <a:t>i th ciphertext block is inherited</a:t>
            </a:r>
          </a:p>
          <a:p>
            <a:pPr>
              <a:defRPr/>
            </a:pPr>
            <a:r>
              <a:rPr lang="en-US" dirty="0" smtClean="0"/>
              <a:t>by only a few plaintext blocks after which the mode resynchronizes.</a:t>
            </a:r>
          </a:p>
          <a:p>
            <a:pPr>
              <a:defRPr/>
            </a:pPr>
            <a:endParaRPr lang="en-US" dirty="0" smtClean="0"/>
          </a:p>
          <a:p>
            <a:pPr>
              <a:defRPr/>
            </a:pPr>
            <a:r>
              <a:rPr lang="en-US" dirty="0" smtClean="0"/>
              <a:t>• Error propagation:  The property that an error in the </a:t>
            </a:r>
            <a:r>
              <a:rPr lang="en-US" b="1" dirty="0" smtClean="0"/>
              <a:t>i th ciphertext block is</a:t>
            </a:r>
          </a:p>
          <a:p>
            <a:pPr>
              <a:defRPr/>
            </a:pPr>
            <a:r>
              <a:rPr lang="en-US" dirty="0" smtClean="0"/>
              <a:t>inherited by the </a:t>
            </a:r>
            <a:r>
              <a:rPr lang="en-US" b="1" dirty="0" smtClean="0"/>
              <a:t>i th and all subsequent plaintext blocks. What is meant here is</a:t>
            </a:r>
          </a:p>
          <a:p>
            <a:pPr>
              <a:defRPr/>
            </a:pPr>
            <a:r>
              <a:rPr lang="en-US" dirty="0" smtClean="0"/>
              <a:t>a bit error that occurs in the transmission of a ciphertext block, not a computational</a:t>
            </a:r>
          </a:p>
          <a:p>
            <a:pPr>
              <a:defRPr/>
            </a:pPr>
            <a:r>
              <a:rPr lang="en-US" dirty="0" smtClean="0"/>
              <a:t>error in the encryption of a plaintext block.</a:t>
            </a:r>
          </a:p>
          <a:p>
            <a:pPr>
              <a:defRPr/>
            </a:pPr>
            <a:endParaRPr lang="en-US" dirty="0" smtClean="0"/>
          </a:p>
          <a:p>
            <a:pPr>
              <a:defRPr/>
            </a:pPr>
            <a:r>
              <a:rPr lang="en-US" dirty="0" smtClean="0"/>
              <a:t>• Diffusion:  How the plaintext statistics are reflected in the ciphertext. Low</a:t>
            </a:r>
          </a:p>
          <a:p>
            <a:pPr>
              <a:defRPr/>
            </a:pPr>
            <a:r>
              <a:rPr lang="en-US" dirty="0" smtClean="0"/>
              <a:t>entropy plaintext blocks should not be reflected in the ciphertext blocks.</a:t>
            </a:r>
          </a:p>
          <a:p>
            <a:pPr>
              <a:defRPr/>
            </a:pPr>
            <a:r>
              <a:rPr lang="en-US" dirty="0" smtClean="0"/>
              <a:t>Roughly, low entropy equates to predictability or lack of randomness (see</a:t>
            </a:r>
          </a:p>
          <a:p>
            <a:pPr>
              <a:defRPr/>
            </a:pPr>
            <a:r>
              <a:rPr lang="en-US" dirty="0" smtClean="0"/>
              <a:t>Appendix F).</a:t>
            </a:r>
          </a:p>
          <a:p>
            <a:pPr>
              <a:defRPr/>
            </a:pPr>
            <a:endParaRPr lang="en-US" dirty="0" smtClean="0"/>
          </a:p>
          <a:p>
            <a:pPr>
              <a:defRPr/>
            </a:pPr>
            <a:r>
              <a:rPr lang="en-US" dirty="0" smtClean="0"/>
              <a:t>• Security:  Whether or not the ciphertext blocks leak information about the</a:t>
            </a:r>
          </a:p>
          <a:p>
            <a:pPr>
              <a:defRPr/>
            </a:pPr>
            <a:r>
              <a:rPr lang="en-US" dirty="0" smtClean="0"/>
              <a:t>plaintext blocks.</a:t>
            </a:r>
            <a:endParaRPr lang="en-US" dirty="0"/>
          </a:p>
        </p:txBody>
      </p:sp>
      <p:sp>
        <p:nvSpPr>
          <p:cNvPr id="41988" name="Slide Number Placeholder 3"/>
          <p:cNvSpPr>
            <a:spLocks noGrp="1"/>
          </p:cNvSpPr>
          <p:nvPr>
            <p:ph type="sldNum" sz="quarter" idx="5"/>
          </p:nvPr>
        </p:nvSpPr>
        <p:spPr>
          <a:noFill/>
        </p:spPr>
        <p:txBody>
          <a:bodyPr/>
          <a:lstStyle/>
          <a:p>
            <a:fld id="{BE9A0F7E-D632-054D-B9F1-E5498BFF6CE6}" type="slidenum">
              <a:rPr lang="en-AU" smtClean="0">
                <a:latin typeface="Arial" pitchFamily="-84" charset="0"/>
              </a:rPr>
              <a:pPr/>
              <a:t>13</a:t>
            </a:fld>
            <a:endParaRPr lang="en-AU" smtClean="0">
              <a:latin typeface="Arial" pitchFamily="-84" charset="0"/>
            </a:endParaRPr>
          </a:p>
        </p:txBody>
      </p:sp>
    </p:spTree>
    <p:extLst>
      <p:ext uri="{BB962C8B-B14F-4D97-AF65-F5344CB8AC3E}">
        <p14:creationId xmlns:p14="http://schemas.microsoft.com/office/powerpoint/2010/main" val="297391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14</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sz="1200" b="0" i="0" kern="1200" dirty="0" smtClean="0">
                <a:solidFill>
                  <a:schemeClr val="tx1"/>
                </a:solidFill>
                <a:effectLst/>
                <a:latin typeface="Arial" charset="0"/>
                <a:ea typeface="ＭＳ Ｐゴシック" charset="-128"/>
                <a:cs typeface="ＭＳ Ｐゴシック" charset="-128"/>
              </a:rPr>
              <a:t>In CBC, the previous cipher block is given as input to the next encryption algorithm after XOR with the original plaintext block. In a nutshell here, a cipher block is produced by encrypting an XOR output of the previous cipher block and present plaintext block. </a:t>
            </a:r>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8178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55BADCD-40B0-4943-A8D6-6BC32A70B22D}" type="slidenum">
              <a:rPr lang="en-AU">
                <a:latin typeface="Arial" pitchFamily="-84" charset="0"/>
              </a:rPr>
              <a:pPr/>
              <a:t>15</a:t>
            </a:fld>
            <a:endParaRPr lang="en-AU">
              <a:latin typeface="Arial" pitchFamily="-84" charset="0"/>
            </a:endParaRPr>
          </a:p>
        </p:txBody>
      </p:sp>
      <p:sp>
        <p:nvSpPr>
          <p:cNvPr id="44035" name="Rectangle 2"/>
          <p:cNvSpPr>
            <a:spLocks noGrp="1" noRot="1" noChangeAspect="1" noChangeArrowheads="1" noTextEdit="1"/>
          </p:cNvSpPr>
          <p:nvPr>
            <p:ph type="sldImg"/>
          </p:nvPr>
        </p:nvSpPr>
        <p:spPr>
          <a:solidFill>
            <a:srgbClr val="FFFFFF"/>
          </a:solidFill>
          <a:ln/>
        </p:spPr>
      </p:sp>
      <p:sp>
        <p:nvSpPr>
          <p:cNvPr id="44036"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To overcome the security deficiencies of ECB, we would like a technique in which</a:t>
            </a:r>
          </a:p>
          <a:p>
            <a:r>
              <a:rPr lang="en-US" dirty="0" smtClean="0">
                <a:latin typeface="Arial" pitchFamily="-84" charset="0"/>
                <a:ea typeface="ＭＳ Ｐゴシック" pitchFamily="-84" charset="-128"/>
                <a:cs typeface="ＭＳ Ｐゴシック" pitchFamily="-84" charset="-128"/>
              </a:rPr>
              <a:t>the same plaintext block, if repeated, produces different ciphertext blocks. A</a:t>
            </a:r>
          </a:p>
          <a:p>
            <a:r>
              <a:rPr lang="en-US" dirty="0" smtClean="0">
                <a:latin typeface="Arial" pitchFamily="-84" charset="0"/>
                <a:ea typeface="ＭＳ Ｐゴシック" pitchFamily="-84" charset="-128"/>
                <a:cs typeface="ＭＳ Ｐゴシック" pitchFamily="-84" charset="-128"/>
              </a:rPr>
              <a:t>simple way to satisfy this requirement is the cipher block chaining  (CBC ) mode</a:t>
            </a:r>
          </a:p>
          <a:p>
            <a:r>
              <a:rPr lang="en-US" dirty="0" smtClean="0">
                <a:latin typeface="Arial" pitchFamily="-84" charset="0"/>
                <a:ea typeface="ＭＳ Ｐゴシック" pitchFamily="-84" charset="-128"/>
                <a:cs typeface="ＭＳ Ｐゴシック" pitchFamily="-84" charset="-128"/>
              </a:rPr>
              <a:t>(Figure 7.4). In this scheme, the input to the encryption algorithm is the XOR of the</a:t>
            </a:r>
          </a:p>
          <a:p>
            <a:r>
              <a:rPr lang="en-US" dirty="0" smtClean="0">
                <a:latin typeface="Arial" pitchFamily="-84" charset="0"/>
                <a:ea typeface="ＭＳ Ｐゴシック" pitchFamily="-84" charset="-128"/>
                <a:cs typeface="ＭＳ Ｐゴシック" pitchFamily="-84" charset="-128"/>
              </a:rPr>
              <a:t>current plaintext block and the preceding ciphertext block; the same key is used for</a:t>
            </a:r>
          </a:p>
          <a:p>
            <a:r>
              <a:rPr lang="en-US" dirty="0" smtClean="0">
                <a:latin typeface="Arial" pitchFamily="-84" charset="0"/>
                <a:ea typeface="ＭＳ Ｐゴシック" pitchFamily="-84" charset="-128"/>
                <a:cs typeface="ＭＳ Ｐゴシック" pitchFamily="-84" charset="-128"/>
              </a:rPr>
              <a:t>each block. In effect, we have chained together the processing of the sequence of</a:t>
            </a:r>
          </a:p>
          <a:p>
            <a:r>
              <a:rPr lang="en-US" dirty="0" smtClean="0">
                <a:latin typeface="Arial" pitchFamily="-84" charset="0"/>
                <a:ea typeface="ＭＳ Ｐゴシック" pitchFamily="-84" charset="-128"/>
                <a:cs typeface="ＭＳ Ｐゴシック" pitchFamily="-84" charset="-128"/>
              </a:rPr>
              <a:t>plaintext blocks. The input to the encryption function for each plaintext block bears</a:t>
            </a:r>
          </a:p>
          <a:p>
            <a:r>
              <a:rPr lang="en-US" dirty="0" smtClean="0">
                <a:latin typeface="Arial" pitchFamily="-84" charset="0"/>
                <a:ea typeface="ＭＳ Ｐゴシック" pitchFamily="-84" charset="-128"/>
                <a:cs typeface="ＭＳ Ｐゴシック" pitchFamily="-84" charset="-128"/>
              </a:rPr>
              <a:t>no fixed relationship to the plaintext block. Therefore, repeating patterns of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a:t>
            </a:r>
          </a:p>
          <a:p>
            <a:r>
              <a:rPr lang="en-US" dirty="0" smtClean="0">
                <a:latin typeface="Arial" pitchFamily="-84" charset="0"/>
                <a:ea typeface="ＭＳ Ｐゴシック" pitchFamily="-84" charset="-128"/>
                <a:cs typeface="ＭＳ Ｐゴシック" pitchFamily="-84" charset="-128"/>
              </a:rPr>
              <a:t>are not exposed. As with the ECB mode, the CBC mode requires that the last block</a:t>
            </a:r>
          </a:p>
          <a:p>
            <a:r>
              <a:rPr lang="en-US" dirty="0" smtClean="0">
                <a:latin typeface="Arial" pitchFamily="-84" charset="0"/>
                <a:ea typeface="ＭＳ Ｐゴシック" pitchFamily="-84" charset="-128"/>
                <a:cs typeface="ＭＳ Ｐゴシック" pitchFamily="-84" charset="-128"/>
              </a:rPr>
              <a:t>be padded to a full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if it is a partial block.</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For decryption, each cipher block is passed through the decryption algorithm.</a:t>
            </a:r>
          </a:p>
          <a:p>
            <a:r>
              <a:rPr lang="en-US" dirty="0" smtClean="0">
                <a:latin typeface="Arial" pitchFamily="-84" charset="0"/>
                <a:ea typeface="ＭＳ Ｐゴシック" pitchFamily="-84" charset="-128"/>
                <a:cs typeface="ＭＳ Ｐゴシック" pitchFamily="-84" charset="-128"/>
              </a:rPr>
              <a:t>The result is XORed with the preceding ciphertext block to produce the plaintext</a:t>
            </a:r>
          </a:p>
          <a:p>
            <a:r>
              <a:rPr lang="en-US" dirty="0" smtClean="0">
                <a:latin typeface="Arial" pitchFamily="-84" charset="0"/>
                <a:ea typeface="ＭＳ Ｐゴシック" pitchFamily="-84" charset="-128"/>
                <a:cs typeface="ＭＳ Ｐゴシック" pitchFamily="-84" charset="-128"/>
              </a:rPr>
              <a:t>block.</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To produce the first block of ciphertext, an initialization vector (IV) is XORed</a:t>
            </a:r>
          </a:p>
          <a:p>
            <a:r>
              <a:rPr lang="en-US" dirty="0" smtClean="0">
                <a:latin typeface="Arial" pitchFamily="-84" charset="0"/>
                <a:ea typeface="ＭＳ Ｐゴシック" pitchFamily="-84" charset="-128"/>
                <a:cs typeface="ＭＳ Ｐゴシック" pitchFamily="-84" charset="-128"/>
              </a:rPr>
              <a:t>with the first block of plaintext. On decryption, the IV is XORed with the output</a:t>
            </a:r>
          </a:p>
          <a:p>
            <a:r>
              <a:rPr lang="en-US" dirty="0" smtClean="0">
                <a:latin typeface="Arial" pitchFamily="-84" charset="0"/>
                <a:ea typeface="ＭＳ Ｐゴシック" pitchFamily="-84" charset="-128"/>
                <a:cs typeface="ＭＳ Ｐゴシック" pitchFamily="-84" charset="-128"/>
              </a:rPr>
              <a:t>of the decryption algorithm to recover the first block of plaintext. The IV is a data</a:t>
            </a:r>
          </a:p>
          <a:p>
            <a:r>
              <a:rPr lang="en-US" dirty="0" smtClean="0">
                <a:latin typeface="Arial" pitchFamily="-84" charset="0"/>
                <a:ea typeface="ＭＳ Ｐゴシック" pitchFamily="-84" charset="-128"/>
                <a:cs typeface="ＭＳ Ｐゴシック" pitchFamily="-84" charset="-128"/>
              </a:rPr>
              <a:t>block that is the same size as the cipher block.</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The IV must be known to both the sender and receiver but be unpredictable</a:t>
            </a:r>
          </a:p>
          <a:p>
            <a:r>
              <a:rPr lang="en-US" dirty="0" smtClean="0">
                <a:latin typeface="Arial" pitchFamily="-84" charset="0"/>
                <a:ea typeface="ＭＳ Ｐゴシック" pitchFamily="-84" charset="-128"/>
                <a:cs typeface="ＭＳ Ｐゴシック" pitchFamily="-84" charset="-128"/>
              </a:rPr>
              <a:t>by a third party. In particular, for any given plaintext, it must not be possible to</a:t>
            </a:r>
          </a:p>
          <a:p>
            <a:r>
              <a:rPr lang="en-US" dirty="0" smtClean="0">
                <a:latin typeface="Arial" pitchFamily="-84" charset="0"/>
                <a:ea typeface="ＭＳ Ｐゴシック" pitchFamily="-84" charset="-128"/>
                <a:cs typeface="ＭＳ Ｐゴシック" pitchFamily="-84" charset="-128"/>
              </a:rPr>
              <a:t>predict the IV that will be associated to the plaintext in advance of the generation</a:t>
            </a:r>
          </a:p>
          <a:p>
            <a:r>
              <a:rPr lang="en-US" dirty="0" smtClean="0">
                <a:latin typeface="Arial" pitchFamily="-84" charset="0"/>
                <a:ea typeface="ＭＳ Ｐゴシック" pitchFamily="-84" charset="-128"/>
                <a:cs typeface="ＭＳ Ｐゴシック" pitchFamily="-84" charset="-128"/>
              </a:rPr>
              <a:t>of the IV. For maximum security, the IV should be protected against unauthorized</a:t>
            </a:r>
          </a:p>
          <a:p>
            <a:r>
              <a:rPr lang="en-US" dirty="0" smtClean="0">
                <a:latin typeface="Arial" pitchFamily="-84" charset="0"/>
                <a:ea typeface="ＭＳ Ｐゴシック" pitchFamily="-84" charset="-128"/>
                <a:cs typeface="ＭＳ Ｐゴシック" pitchFamily="-84" charset="-128"/>
              </a:rPr>
              <a:t>changes. This could be done by sending the IV using ECB encryption. One reason</a:t>
            </a:r>
          </a:p>
          <a:p>
            <a:r>
              <a:rPr lang="en-US" dirty="0" smtClean="0">
                <a:latin typeface="Arial" pitchFamily="-84" charset="0"/>
                <a:ea typeface="ＭＳ Ｐゴシック" pitchFamily="-84" charset="-128"/>
                <a:cs typeface="ＭＳ Ｐゴシック" pitchFamily="-84" charset="-128"/>
              </a:rPr>
              <a:t>for protecting the IV is as follows: If an opponent is able to fool the receiver into</a:t>
            </a:r>
          </a:p>
          <a:p>
            <a:r>
              <a:rPr lang="en-US" dirty="0" smtClean="0">
                <a:latin typeface="Arial" pitchFamily="-84" charset="0"/>
                <a:ea typeface="ＭＳ Ｐゴシック" pitchFamily="-84" charset="-128"/>
                <a:cs typeface="ＭＳ Ｐゴシック" pitchFamily="-84" charset="-128"/>
              </a:rPr>
              <a:t>using a different value for IV, then the opponent is able to invert selected bits in the</a:t>
            </a:r>
          </a:p>
          <a:p>
            <a:r>
              <a:rPr lang="en-US" dirty="0" smtClean="0">
                <a:latin typeface="Arial" pitchFamily="-84" charset="0"/>
                <a:ea typeface="ＭＳ Ｐゴシック" pitchFamily="-84" charset="-128"/>
                <a:cs typeface="ＭＳ Ｐゴシック" pitchFamily="-84" charset="-128"/>
              </a:rPr>
              <a:t>first block of plaintext.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So long as it is unpredictable, the specific choice of IV is unimportant.</a:t>
            </a:r>
          </a:p>
          <a:p>
            <a:r>
              <a:rPr lang="en-US" dirty="0" smtClean="0">
                <a:latin typeface="Arial" pitchFamily="-84" charset="0"/>
                <a:ea typeface="ＭＳ Ｐゴシック" pitchFamily="-84" charset="-128"/>
                <a:cs typeface="ＭＳ Ｐゴシック" pitchFamily="-84" charset="-128"/>
              </a:rPr>
              <a:t>SP800-38A recommends two possible methods: The first method is to apply the</a:t>
            </a:r>
          </a:p>
          <a:p>
            <a:r>
              <a:rPr lang="en-US" dirty="0" smtClean="0">
                <a:latin typeface="Arial" pitchFamily="-84" charset="0"/>
                <a:ea typeface="ＭＳ Ｐゴシック" pitchFamily="-84" charset="-128"/>
                <a:cs typeface="ＭＳ Ｐゴシック" pitchFamily="-84" charset="-128"/>
              </a:rPr>
              <a:t>encryption function, under the same key that is used for the encryption of the plaintext,</a:t>
            </a:r>
          </a:p>
          <a:p>
            <a:r>
              <a:rPr lang="en-US" dirty="0" smtClean="0">
                <a:latin typeface="Arial" pitchFamily="-84" charset="0"/>
                <a:ea typeface="ＭＳ Ｐゴシック" pitchFamily="-84" charset="-128"/>
                <a:cs typeface="ＭＳ Ｐゴシック" pitchFamily="-84" charset="-128"/>
              </a:rPr>
              <a:t>to a nonce .  The nonce must be a data block that is unique to each execution of</a:t>
            </a:r>
          </a:p>
          <a:p>
            <a:r>
              <a:rPr lang="en-US" dirty="0" smtClean="0">
                <a:latin typeface="Arial" pitchFamily="-84" charset="0"/>
                <a:ea typeface="ＭＳ Ｐゴシック" pitchFamily="-84" charset="-128"/>
                <a:cs typeface="ＭＳ Ｐゴシック" pitchFamily="-84" charset="-128"/>
              </a:rPr>
              <a:t>the encryption operation. For example, the nonce may be a counter, a timestamp, or</a:t>
            </a:r>
          </a:p>
          <a:p>
            <a:r>
              <a:rPr lang="en-US" dirty="0" smtClean="0">
                <a:latin typeface="Arial" pitchFamily="-84" charset="0"/>
                <a:ea typeface="ＭＳ Ｐゴシック" pitchFamily="-84" charset="-128"/>
                <a:cs typeface="ＭＳ Ｐゴシック" pitchFamily="-84" charset="-128"/>
              </a:rPr>
              <a:t> a message number. The second method is to generate a random data block using a</a:t>
            </a:r>
          </a:p>
          <a:p>
            <a:r>
              <a:rPr lang="en-US" dirty="0" smtClean="0">
                <a:latin typeface="Arial" pitchFamily="-84" charset="0"/>
                <a:ea typeface="ＭＳ Ｐゴシック" pitchFamily="-84" charset="-128"/>
                <a:cs typeface="ＭＳ Ｐゴシック" pitchFamily="-84" charset="-128"/>
              </a:rPr>
              <a:t>random number generator.</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In conclusion, because of the chaining mechanism of CBC, it is an appropriate</a:t>
            </a:r>
          </a:p>
          <a:p>
            <a:r>
              <a:rPr lang="en-US" dirty="0" smtClean="0">
                <a:latin typeface="Arial" pitchFamily="-84" charset="0"/>
                <a:ea typeface="ＭＳ Ｐゴシック" pitchFamily="-84" charset="-128"/>
                <a:cs typeface="ＭＳ Ｐゴシック" pitchFamily="-84" charset="-128"/>
              </a:rPr>
              <a:t>mode for encrypting messages of length greater than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In addition to its use to achieve confidentiality, the CBC mode can be used for</a:t>
            </a:r>
          </a:p>
          <a:p>
            <a:r>
              <a:rPr lang="en-US" dirty="0" smtClean="0">
                <a:latin typeface="Arial" pitchFamily="-84" charset="0"/>
                <a:ea typeface="ＭＳ Ｐゴシック" pitchFamily="-84" charset="-128"/>
                <a:cs typeface="ＭＳ Ｐゴシック" pitchFamily="-84" charset="-128"/>
              </a:rPr>
              <a:t>authentication. This use is described in Chapter 12.</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16</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sz="1200" b="0" i="0" kern="1200" dirty="0" smtClean="0">
                <a:solidFill>
                  <a:schemeClr val="tx1"/>
                </a:solidFill>
                <a:effectLst/>
                <a:latin typeface="Arial" charset="0"/>
                <a:ea typeface="ＭＳ Ｐゴシック" charset="-128"/>
                <a:cs typeface="ＭＳ Ｐゴシック" charset="-128"/>
              </a:rPr>
              <a:t>In CBC, the previous cipher block is given as input to the next encryption algorithm after XOR with the original plaintext block. In a nutshell here, a cipher block is produced by encrypting an XOR output of the previous cipher block and present plaintext block. </a:t>
            </a:r>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93905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17</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26103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18</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149503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19</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125228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This chapter continues our discussion of symmetric ciphers. We begin with the topic of</a:t>
            </a:r>
          </a:p>
          <a:p>
            <a:r>
              <a:rPr lang="en-US" dirty="0" smtClean="0">
                <a:latin typeface="Arial" pitchFamily="-84" charset="0"/>
                <a:ea typeface="ＭＳ Ｐゴシック" pitchFamily="-84" charset="-128"/>
                <a:cs typeface="ＭＳ Ｐゴシック" pitchFamily="-84" charset="-128"/>
              </a:rPr>
              <a:t>multiple encryption, looking in particular at the most widely used multiple-encryption</a:t>
            </a:r>
          </a:p>
          <a:p>
            <a:r>
              <a:rPr lang="en-US" dirty="0" smtClean="0">
                <a:latin typeface="Arial" pitchFamily="-84" charset="0"/>
                <a:ea typeface="ＭＳ Ｐゴシック" pitchFamily="-84" charset="-128"/>
                <a:cs typeface="ＭＳ Ｐゴシック" pitchFamily="-84" charset="-128"/>
              </a:rPr>
              <a:t>scheme: triple DES.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The chapter next turns to the subject of block cipher modes of operation. We</a:t>
            </a:r>
          </a:p>
          <a:p>
            <a:r>
              <a:rPr lang="en-US" dirty="0" smtClean="0">
                <a:latin typeface="Arial" pitchFamily="-84" charset="0"/>
                <a:ea typeface="ＭＳ Ｐゴシック" pitchFamily="-84" charset="-128"/>
                <a:cs typeface="ＭＳ Ｐゴシック" pitchFamily="-84" charset="-128"/>
              </a:rPr>
              <a:t>find that there are a number of different ways to apply a block cipher to plaintext, each</a:t>
            </a:r>
          </a:p>
          <a:p>
            <a:r>
              <a:rPr lang="en-US" dirty="0" smtClean="0">
                <a:latin typeface="Arial" pitchFamily="-84" charset="0"/>
                <a:ea typeface="ＭＳ Ｐゴシック" pitchFamily="-84" charset="-128"/>
                <a:cs typeface="ＭＳ Ｐゴシック" pitchFamily="-84" charset="-128"/>
              </a:rPr>
              <a:t>with its own advantages and particular applications.</a:t>
            </a:r>
          </a:p>
        </p:txBody>
      </p:sp>
      <p:sp>
        <p:nvSpPr>
          <p:cNvPr id="19460" name="Slide Number Placeholder 3"/>
          <p:cNvSpPr>
            <a:spLocks noGrp="1"/>
          </p:cNvSpPr>
          <p:nvPr>
            <p:ph type="sldNum" sz="quarter" idx="5"/>
          </p:nvPr>
        </p:nvSpPr>
        <p:spPr>
          <a:noFill/>
        </p:spPr>
        <p:txBody>
          <a:bodyPr/>
          <a:lstStyle/>
          <a:p>
            <a:fld id="{B3E75397-88F1-B841-BCAE-5B838BFB5C3F}" type="slidenum">
              <a:rPr lang="en-AU" smtClean="0">
                <a:latin typeface="Arial" pitchFamily="-84" charset="0"/>
              </a:rPr>
              <a:pPr/>
              <a:t>2</a:t>
            </a:fld>
            <a:endParaRPr lang="en-AU" smtClean="0">
              <a:latin typeface="Arial" pitchFamily="-8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4B7D299-6A89-A044-B96D-D64C68644C90}" type="slidenum">
              <a:rPr lang="en-AU">
                <a:latin typeface="Arial" pitchFamily="-84" charset="0"/>
              </a:rPr>
              <a:pPr/>
              <a:t>20</a:t>
            </a:fld>
            <a:endParaRPr lang="en-AU">
              <a:latin typeface="Arial" pitchFamily="-84" charset="0"/>
            </a:endParaRPr>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Figure 7.5 depicts the CFB scheme. In the figure, it is assumed that the unit of</a:t>
            </a:r>
          </a:p>
          <a:p>
            <a:r>
              <a:rPr lang="en-US" dirty="0" smtClean="0">
                <a:latin typeface="Arial" pitchFamily="-84" charset="0"/>
                <a:ea typeface="ＭＳ Ｐゴシック" pitchFamily="-84" charset="-128"/>
                <a:cs typeface="ＭＳ Ｐゴシック" pitchFamily="-84" charset="-128"/>
              </a:rPr>
              <a:t>transmission is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bits; a common value is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  8. As with CBC, the units of plaintext</a:t>
            </a:r>
          </a:p>
          <a:p>
            <a:r>
              <a:rPr lang="en-US" dirty="0" smtClean="0">
                <a:latin typeface="Arial" pitchFamily="-84" charset="0"/>
                <a:ea typeface="ＭＳ Ｐゴシック" pitchFamily="-84" charset="-128"/>
                <a:cs typeface="ＭＳ Ｐゴシック" pitchFamily="-84" charset="-128"/>
              </a:rPr>
              <a:t>are chained together, so that the ciphertext of any plaintext unit is a function of all</a:t>
            </a:r>
          </a:p>
          <a:p>
            <a:r>
              <a:rPr lang="en-US" dirty="0" smtClean="0">
                <a:latin typeface="Arial" pitchFamily="-84" charset="0"/>
                <a:ea typeface="ＭＳ Ｐゴシック" pitchFamily="-84" charset="-128"/>
                <a:cs typeface="ＭＳ Ｐゴシック" pitchFamily="-84" charset="-128"/>
              </a:rPr>
              <a:t>the preceding plaintext. In this case, rather than blocks of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the plaintext is</a:t>
            </a:r>
          </a:p>
          <a:p>
            <a:r>
              <a:rPr lang="en-US" dirty="0" smtClean="0">
                <a:latin typeface="Arial" pitchFamily="-84" charset="0"/>
                <a:ea typeface="ＭＳ Ｐゴシック" pitchFamily="-84" charset="-128"/>
                <a:cs typeface="ＭＳ Ｐゴシック" pitchFamily="-84" charset="-128"/>
              </a:rPr>
              <a:t>divided into segments  of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bits.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First, consider encryption. The input to the encryption function is a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shift</a:t>
            </a:r>
          </a:p>
          <a:p>
            <a:r>
              <a:rPr lang="en-US" dirty="0" smtClean="0">
                <a:latin typeface="Arial" pitchFamily="-84" charset="0"/>
                <a:ea typeface="ＭＳ Ｐゴシック" pitchFamily="-84" charset="-128"/>
                <a:cs typeface="ＭＳ Ｐゴシック" pitchFamily="-84" charset="-128"/>
              </a:rPr>
              <a:t>register that is initially set to some initialization vector (IV). The leftmost (most</a:t>
            </a:r>
          </a:p>
          <a:p>
            <a:r>
              <a:rPr lang="en-US" dirty="0" smtClean="0">
                <a:latin typeface="Arial" pitchFamily="-84" charset="0"/>
                <a:ea typeface="ＭＳ Ｐゴシック" pitchFamily="-84" charset="-128"/>
                <a:cs typeface="ＭＳ Ｐゴシック" pitchFamily="-84" charset="-128"/>
              </a:rPr>
              <a:t>significant) s  bits of the output of the encryption function are XORed with the</a:t>
            </a:r>
          </a:p>
          <a:p>
            <a:r>
              <a:rPr lang="en-US" dirty="0" smtClean="0">
                <a:latin typeface="Arial" pitchFamily="-84" charset="0"/>
                <a:ea typeface="ＭＳ Ｐゴシック" pitchFamily="-84" charset="-128"/>
                <a:cs typeface="ＭＳ Ｐゴシック" pitchFamily="-84" charset="-128"/>
              </a:rPr>
              <a:t>first segment of plaintext P</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to produce the first unit of ciphertext C</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which is then</a:t>
            </a:r>
          </a:p>
          <a:p>
            <a:r>
              <a:rPr lang="en-US" dirty="0" smtClean="0">
                <a:latin typeface="Arial" pitchFamily="-84" charset="0"/>
                <a:ea typeface="ＭＳ Ｐゴシック" pitchFamily="-84" charset="-128"/>
                <a:cs typeface="ＭＳ Ｐゴシック" pitchFamily="-84" charset="-128"/>
              </a:rPr>
              <a:t>transmitted. In addition, the contents of the shift register are shifted left by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bits,</a:t>
            </a:r>
          </a:p>
          <a:p>
            <a:r>
              <a:rPr lang="en-US" dirty="0" smtClean="0">
                <a:latin typeface="Arial" pitchFamily="-84" charset="0"/>
                <a:ea typeface="ＭＳ Ｐゴシック" pitchFamily="-84" charset="-128"/>
                <a:cs typeface="ＭＳ Ｐゴシック" pitchFamily="-84" charset="-128"/>
              </a:rPr>
              <a:t>and C</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is placed in the rightmost (least significant)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bits of the shift register. This</a:t>
            </a:r>
          </a:p>
          <a:p>
            <a:r>
              <a:rPr lang="en-US" dirty="0" smtClean="0">
                <a:latin typeface="Arial" pitchFamily="-84" charset="0"/>
                <a:ea typeface="ＭＳ Ｐゴシック" pitchFamily="-84" charset="-128"/>
                <a:cs typeface="ＭＳ Ｐゴシック" pitchFamily="-84" charset="-128"/>
              </a:rPr>
              <a:t>process continues until all plaintext units have been encrypted.</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For decryption, the same scheme is used, except that the received ciphertext</a:t>
            </a:r>
          </a:p>
          <a:p>
            <a:r>
              <a:rPr lang="en-US" dirty="0" smtClean="0">
                <a:latin typeface="Arial" pitchFamily="-84" charset="0"/>
                <a:ea typeface="ＭＳ Ｐゴシック" pitchFamily="-84" charset="-128"/>
                <a:cs typeface="ＭＳ Ｐゴシック" pitchFamily="-84" charset="-128"/>
              </a:rPr>
              <a:t>unit is XORed with the output of the encryption function to produce the plaintext</a:t>
            </a:r>
          </a:p>
          <a:p>
            <a:r>
              <a:rPr lang="en-US" dirty="0" smtClean="0">
                <a:latin typeface="Arial" pitchFamily="-84" charset="0"/>
                <a:ea typeface="ＭＳ Ｐゴシック" pitchFamily="-84" charset="-128"/>
                <a:cs typeface="ＭＳ Ｐゴシック" pitchFamily="-84" charset="-128"/>
              </a:rPr>
              <a:t>unit. Note that it is the encryption  function that is used, not the decryption function.</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Although CFB can be viewed as a stream cipher, it does not conform to the</a:t>
            </a:r>
          </a:p>
          <a:p>
            <a:r>
              <a:rPr lang="en-US" dirty="0" smtClean="0">
                <a:latin typeface="Arial" pitchFamily="-84" charset="0"/>
                <a:ea typeface="ＭＳ Ｐゴシック" pitchFamily="-84" charset="-128"/>
                <a:cs typeface="ＭＳ Ｐゴシック" pitchFamily="-84" charset="-128"/>
              </a:rPr>
              <a:t>typical construction of a stream cipher. In a typical stream cipher, the cipher takes</a:t>
            </a:r>
          </a:p>
          <a:p>
            <a:r>
              <a:rPr lang="en-US" dirty="0" smtClean="0">
                <a:latin typeface="Arial" pitchFamily="-84" charset="0"/>
                <a:ea typeface="ＭＳ Ｐゴシック" pitchFamily="-84" charset="-128"/>
                <a:cs typeface="ＭＳ Ｐゴシック" pitchFamily="-84" charset="-128"/>
              </a:rPr>
              <a:t> as input some initial value and a key and generates a stream of bits, which is then</a:t>
            </a:r>
          </a:p>
          <a:p>
            <a:r>
              <a:rPr lang="en-US" dirty="0" smtClean="0">
                <a:latin typeface="Arial" pitchFamily="-84" charset="0"/>
                <a:ea typeface="ＭＳ Ｐゴシック" pitchFamily="-84" charset="-128"/>
                <a:cs typeface="ＭＳ Ｐゴシック" pitchFamily="-84" charset="-128"/>
              </a:rPr>
              <a:t>XORed with the plaintext bits (see Figure 4.1). In the case of CFB, the stream of</a:t>
            </a:r>
          </a:p>
          <a:p>
            <a:r>
              <a:rPr lang="en-US" dirty="0" smtClean="0">
                <a:latin typeface="Arial" pitchFamily="-84" charset="0"/>
                <a:ea typeface="ＭＳ Ｐゴシック" pitchFamily="-84" charset="-128"/>
                <a:cs typeface="ＭＳ Ｐゴシック" pitchFamily="-84" charset="-128"/>
              </a:rPr>
              <a:t>bits that is XORed with the plaintext also depends on the plaintext.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In CFB encryption, like CBC encryption, the input block to each forward</a:t>
            </a:r>
          </a:p>
          <a:p>
            <a:r>
              <a:rPr lang="en-US" dirty="0" smtClean="0">
                <a:latin typeface="Arial" pitchFamily="-84" charset="0"/>
                <a:ea typeface="ＭＳ Ｐゴシック" pitchFamily="-84" charset="-128"/>
                <a:cs typeface="ＭＳ Ｐゴシック" pitchFamily="-84" charset="-128"/>
              </a:rPr>
              <a:t>Cipher function (except the first) depends on the result of the previous forward</a:t>
            </a:r>
          </a:p>
          <a:p>
            <a:r>
              <a:rPr lang="en-US" dirty="0" smtClean="0">
                <a:latin typeface="Arial" pitchFamily="-84" charset="0"/>
                <a:ea typeface="ＭＳ Ｐゴシック" pitchFamily="-84" charset="-128"/>
                <a:cs typeface="ＭＳ Ｐゴシック" pitchFamily="-84" charset="-128"/>
              </a:rPr>
              <a:t>Cipher function; therefore, multiple forward cipher operations cannot be performed</a:t>
            </a:r>
          </a:p>
          <a:p>
            <a:r>
              <a:rPr lang="en-US" dirty="0" smtClean="0">
                <a:latin typeface="Arial" pitchFamily="-84" charset="0"/>
                <a:ea typeface="ＭＳ Ｐゴシック" pitchFamily="-84" charset="-128"/>
                <a:cs typeface="ＭＳ Ｐゴシック" pitchFamily="-84" charset="-128"/>
              </a:rPr>
              <a:t>in parallel. In CFB decryption, the required forward cipher operations can be performed</a:t>
            </a:r>
          </a:p>
          <a:p>
            <a:r>
              <a:rPr lang="en-US" dirty="0" smtClean="0">
                <a:latin typeface="Arial" pitchFamily="-84" charset="0"/>
                <a:ea typeface="ＭＳ Ｐゴシック" pitchFamily="-84" charset="-128"/>
                <a:cs typeface="ＭＳ Ｐゴシック" pitchFamily="-84" charset="-128"/>
              </a:rPr>
              <a:t>in parallel if the input blocks are first constructed (in series) from the IV and</a:t>
            </a:r>
          </a:p>
          <a:p>
            <a:r>
              <a:rPr lang="en-US" dirty="0" smtClean="0">
                <a:latin typeface="Arial" pitchFamily="-84" charset="0"/>
                <a:ea typeface="ＭＳ Ｐゴシック" pitchFamily="-84" charset="-128"/>
                <a:cs typeface="ＭＳ Ｐゴシック" pitchFamily="-84" charset="-128"/>
              </a:rPr>
              <a:t>the ciphertext.</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21</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81420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22</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653721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23</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sz="1200" b="0" i="0" kern="1200" dirty="0" smtClean="0">
                <a:solidFill>
                  <a:schemeClr val="tx1"/>
                </a:solidFill>
                <a:effectLst/>
                <a:latin typeface="Arial" charset="0"/>
                <a:ea typeface="ＭＳ Ｐゴシック" charset="-128"/>
                <a:cs typeface="ＭＳ Ｐゴシック" charset="-128"/>
              </a:rPr>
              <a:t> In this output feedback mode, all bits of the block are sent instead of sending selected </a:t>
            </a:r>
            <a:r>
              <a:rPr lang="en-US" sz="1200" b="0" i="1" kern="1200" dirty="0" smtClean="0">
                <a:solidFill>
                  <a:schemeClr val="tx1"/>
                </a:solidFill>
                <a:effectLst/>
                <a:latin typeface="Arial" charset="0"/>
                <a:ea typeface="ＭＳ Ｐゴシック" charset="-128"/>
                <a:cs typeface="ＭＳ Ｐゴシック" charset="-128"/>
              </a:rPr>
              <a:t>s</a:t>
            </a:r>
            <a:r>
              <a:rPr lang="en-US" sz="1200" b="0" i="0" kern="1200" dirty="0" smtClean="0">
                <a:solidFill>
                  <a:schemeClr val="tx1"/>
                </a:solidFill>
                <a:effectLst/>
                <a:latin typeface="Arial" charset="0"/>
                <a:ea typeface="ＭＳ Ｐゴシック" charset="-128"/>
                <a:cs typeface="ＭＳ Ｐゴシック" charset="-128"/>
              </a:rPr>
              <a:t> bits. The Output Feedback mode of block cipher holds great resistance towards bit transmission errors. It also decreases the dependency or relationship of the cipher on the plaintext. </a:t>
            </a:r>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85755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91F84A11-D313-4048-98E1-5F3A82032797}" type="slidenum">
              <a:rPr lang="en-AU">
                <a:latin typeface="Arial" pitchFamily="-84" charset="0"/>
              </a:rPr>
              <a:pPr/>
              <a:t>24</a:t>
            </a:fld>
            <a:endParaRPr lang="en-AU">
              <a:latin typeface="Arial" pitchFamily="-84" charset="0"/>
            </a:endParaRPr>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The output feedback  (OFB) mode is similar in structure to that of CFB. For OFB,</a:t>
            </a:r>
          </a:p>
          <a:p>
            <a:r>
              <a:rPr lang="en-US" dirty="0" smtClean="0">
                <a:latin typeface="Arial" pitchFamily="-84" charset="0"/>
                <a:ea typeface="ＭＳ Ｐゴシック" pitchFamily="-84" charset="-128"/>
                <a:cs typeface="ＭＳ Ｐゴシック" pitchFamily="-84" charset="-128"/>
              </a:rPr>
              <a:t>the output of the encryption function is fed back to become the input for encrypting</a:t>
            </a:r>
          </a:p>
          <a:p>
            <a:r>
              <a:rPr lang="en-US" dirty="0" smtClean="0">
                <a:latin typeface="Arial" pitchFamily="-84" charset="0"/>
                <a:ea typeface="ＭＳ Ｐゴシック" pitchFamily="-84" charset="-128"/>
                <a:cs typeface="ＭＳ Ｐゴシック" pitchFamily="-84" charset="-128"/>
              </a:rPr>
              <a:t>the next block of plaintext (Figure 7.6). In CFB, the output of the XOR unit is fed</a:t>
            </a:r>
          </a:p>
          <a:p>
            <a:r>
              <a:rPr lang="en-US" dirty="0" smtClean="0">
                <a:latin typeface="Arial" pitchFamily="-84" charset="0"/>
                <a:ea typeface="ＭＳ Ｐゴシック" pitchFamily="-84" charset="-128"/>
                <a:cs typeface="ＭＳ Ｐゴシック" pitchFamily="-84" charset="-128"/>
              </a:rPr>
              <a:t>back to become input for encrypting the next block. The other difference is that the</a:t>
            </a:r>
          </a:p>
          <a:p>
            <a:r>
              <a:rPr lang="en-US" dirty="0" smtClean="0">
                <a:latin typeface="Arial" pitchFamily="-84" charset="0"/>
                <a:ea typeface="ＭＳ Ｐゴシック" pitchFamily="-84" charset="-128"/>
                <a:cs typeface="ＭＳ Ｐゴシック" pitchFamily="-84" charset="-128"/>
              </a:rPr>
              <a:t>OFB mode operates on full blocks of plaintext and ciphertext, whereas CFB operates</a:t>
            </a:r>
          </a:p>
          <a:p>
            <a:r>
              <a:rPr lang="en-US" dirty="0" smtClean="0">
                <a:latin typeface="Arial" pitchFamily="-84" charset="0"/>
                <a:ea typeface="ＭＳ Ｐゴシック" pitchFamily="-84" charset="-128"/>
                <a:cs typeface="ＭＳ Ｐゴシック" pitchFamily="-84" charset="-128"/>
              </a:rPr>
              <a:t>on an </a:t>
            </a:r>
            <a:r>
              <a:rPr lang="en-US" dirty="0" err="1" smtClean="0">
                <a:latin typeface="Arial" pitchFamily="-84" charset="0"/>
                <a:ea typeface="ＭＳ Ｐゴシック" pitchFamily="-84" charset="-128"/>
                <a:cs typeface="ＭＳ Ｐゴシック" pitchFamily="-84" charset="-128"/>
              </a:rPr>
              <a:t>s</a:t>
            </a:r>
            <a:r>
              <a:rPr lang="en-US" dirty="0" smtClean="0">
                <a:latin typeface="Arial" pitchFamily="-84" charset="0"/>
                <a:ea typeface="ＭＳ Ｐゴシック" pitchFamily="-84" charset="-128"/>
                <a:cs typeface="ＭＳ Ｐゴシック" pitchFamily="-84" charset="-128"/>
              </a:rPr>
              <a:t> -bit subset.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As with CBC and CFB, the OFB mode requires an initialization vector. In</a:t>
            </a:r>
          </a:p>
          <a:p>
            <a:r>
              <a:rPr lang="en-US" dirty="0" smtClean="0">
                <a:latin typeface="Arial" pitchFamily="-84" charset="0"/>
                <a:ea typeface="ＭＳ Ｐゴシック" pitchFamily="-84" charset="-128"/>
                <a:cs typeface="ＭＳ Ｐゴシック" pitchFamily="-84" charset="-128"/>
              </a:rPr>
              <a:t>the case of OFB, the IV must be a nonce; that is, the IV must be unique to each</a:t>
            </a:r>
          </a:p>
          <a:p>
            <a:r>
              <a:rPr lang="en-US" dirty="0" smtClean="0">
                <a:latin typeface="Arial" pitchFamily="-84" charset="0"/>
                <a:ea typeface="ＭＳ Ｐゴシック" pitchFamily="-84" charset="-128"/>
                <a:cs typeface="ＭＳ Ｐゴシック" pitchFamily="-84" charset="-128"/>
              </a:rPr>
              <a:t>execution of the encryption operation. The reason for this is that the sequence of</a:t>
            </a:r>
          </a:p>
          <a:p>
            <a:r>
              <a:rPr lang="en-US" dirty="0" smtClean="0">
                <a:latin typeface="Arial" pitchFamily="-84" charset="0"/>
                <a:ea typeface="ＭＳ Ｐゴシック" pitchFamily="-84" charset="-128"/>
                <a:cs typeface="ＭＳ Ｐゴシック" pitchFamily="-84" charset="-128"/>
              </a:rPr>
              <a:t> encryption output blocks, </a:t>
            </a:r>
            <a:r>
              <a:rPr lang="en-US" dirty="0" err="1" smtClean="0">
                <a:latin typeface="Arial" pitchFamily="-84" charset="0"/>
                <a:ea typeface="ＭＳ Ｐゴシック" pitchFamily="-84" charset="-128"/>
                <a:cs typeface="ＭＳ Ｐゴシック" pitchFamily="-84" charset="-128"/>
              </a:rPr>
              <a:t>O</a:t>
            </a:r>
            <a:r>
              <a:rPr lang="en-US" baseline="-25000" dirty="0" err="1" smtClean="0">
                <a:latin typeface="Arial" pitchFamily="-84" charset="0"/>
                <a:ea typeface="ＭＳ Ｐゴシック" pitchFamily="-84" charset="-128"/>
                <a:cs typeface="ＭＳ Ｐゴシック" pitchFamily="-84" charset="-128"/>
              </a:rPr>
              <a:t>i</a:t>
            </a:r>
            <a:r>
              <a:rPr lang="en-US" baseline="-25000" dirty="0" smtClean="0">
                <a:latin typeface="Arial" pitchFamily="-84" charset="0"/>
                <a:ea typeface="ＭＳ Ｐゴシック" pitchFamily="-84" charset="-128"/>
                <a:cs typeface="ＭＳ Ｐゴシック" pitchFamily="-84" charset="-128"/>
              </a:rPr>
              <a:t> </a:t>
            </a:r>
            <a:r>
              <a:rPr lang="en-US" dirty="0" smtClean="0">
                <a:latin typeface="Arial" pitchFamily="-84" charset="0"/>
                <a:ea typeface="ＭＳ Ｐゴシック" pitchFamily="-84" charset="-128"/>
                <a:cs typeface="ＭＳ Ｐゴシック" pitchFamily="-84" charset="-128"/>
              </a:rPr>
              <a:t>, depends only on the key and the IV and does not depend</a:t>
            </a:r>
          </a:p>
          <a:p>
            <a:r>
              <a:rPr lang="en-US" dirty="0" smtClean="0">
                <a:latin typeface="Arial" pitchFamily="-84" charset="0"/>
                <a:ea typeface="ＭＳ Ｐゴシック" pitchFamily="-84" charset="-128"/>
                <a:cs typeface="ＭＳ Ｐゴシック" pitchFamily="-84" charset="-128"/>
              </a:rPr>
              <a:t>on the plaintext. Therefore, for a given key and IV, the stream of output bits</a:t>
            </a:r>
          </a:p>
          <a:p>
            <a:r>
              <a:rPr lang="en-US" dirty="0" smtClean="0">
                <a:latin typeface="Arial" pitchFamily="-84" charset="0"/>
                <a:ea typeface="ＭＳ Ｐゴシック" pitchFamily="-84" charset="-128"/>
                <a:cs typeface="ＭＳ Ｐゴシック" pitchFamily="-84" charset="-128"/>
              </a:rPr>
              <a:t>used to XOR with the stream of plaintext bits is fixed. If two different messages had</a:t>
            </a:r>
          </a:p>
          <a:p>
            <a:r>
              <a:rPr lang="en-US" dirty="0" smtClean="0">
                <a:latin typeface="Arial" pitchFamily="-84" charset="0"/>
                <a:ea typeface="ＭＳ Ｐゴシック" pitchFamily="-84" charset="-128"/>
                <a:cs typeface="ＭＳ Ｐゴシック" pitchFamily="-84" charset="-128"/>
              </a:rPr>
              <a:t>an identical block of plaintext in the identical position, then an attacker would be</a:t>
            </a:r>
          </a:p>
          <a:p>
            <a:r>
              <a:rPr lang="en-US" dirty="0" smtClean="0">
                <a:latin typeface="Arial" pitchFamily="-84" charset="0"/>
                <a:ea typeface="ＭＳ Ｐゴシック" pitchFamily="-84" charset="-128"/>
                <a:cs typeface="ＭＳ Ｐゴシック" pitchFamily="-84" charset="-128"/>
              </a:rPr>
              <a:t>able to determine that portion of the </a:t>
            </a:r>
            <a:r>
              <a:rPr lang="en-US" dirty="0" err="1" smtClean="0">
                <a:latin typeface="Arial" pitchFamily="-84" charset="0"/>
                <a:ea typeface="ＭＳ Ｐゴシック" pitchFamily="-84" charset="-128"/>
                <a:cs typeface="ＭＳ Ｐゴシック" pitchFamily="-84" charset="-128"/>
              </a:rPr>
              <a:t>O</a:t>
            </a:r>
            <a:r>
              <a:rPr lang="en-US" baseline="-25000" dirty="0" err="1" smtClean="0">
                <a:latin typeface="Arial" pitchFamily="-84" charset="0"/>
                <a:ea typeface="ＭＳ Ｐゴシック" pitchFamily="-84" charset="-128"/>
                <a:cs typeface="ＭＳ Ｐゴシック" pitchFamily="-84" charset="-128"/>
              </a:rPr>
              <a:t>i</a:t>
            </a:r>
            <a:r>
              <a:rPr lang="en-US" dirty="0" smtClean="0">
                <a:latin typeface="Arial" pitchFamily="-84" charset="0"/>
                <a:ea typeface="ＭＳ Ｐゴシック" pitchFamily="-84" charset="-128"/>
                <a:cs typeface="ＭＳ Ｐゴシック" pitchFamily="-84" charset="-128"/>
              </a:rPr>
              <a:t>  stream.</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One advantage of the OFB method is that bit errors in transmission do not</a:t>
            </a:r>
          </a:p>
          <a:p>
            <a:r>
              <a:rPr lang="en-US" dirty="0" smtClean="0">
                <a:latin typeface="Arial" pitchFamily="-84" charset="0"/>
                <a:ea typeface="ＭＳ Ｐゴシック" pitchFamily="-84" charset="-128"/>
                <a:cs typeface="ＭＳ Ｐゴシック" pitchFamily="-84" charset="-128"/>
              </a:rPr>
              <a:t>propagate. For example, if a bit error occurs in C</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only the recovered value of P</a:t>
            </a:r>
            <a:r>
              <a:rPr lang="en-US" baseline="-25000" dirty="0" smtClean="0">
                <a:latin typeface="Arial" pitchFamily="-84" charset="0"/>
                <a:ea typeface="ＭＳ Ｐゴシック" pitchFamily="-84" charset="-128"/>
                <a:cs typeface="ＭＳ Ｐゴシック" pitchFamily="-84" charset="-128"/>
              </a:rPr>
              <a:t>1 </a:t>
            </a:r>
            <a:r>
              <a:rPr lang="en-US" dirty="0" smtClean="0">
                <a:latin typeface="Arial" pitchFamily="-84" charset="0"/>
                <a:ea typeface="ＭＳ Ｐゴシック" pitchFamily="-84" charset="-128"/>
                <a:cs typeface="ＭＳ Ｐゴシック" pitchFamily="-84" charset="-128"/>
              </a:rPr>
              <a:t> is</a:t>
            </a:r>
          </a:p>
          <a:p>
            <a:r>
              <a:rPr lang="en-US" dirty="0" smtClean="0">
                <a:latin typeface="Arial" pitchFamily="-84" charset="0"/>
                <a:ea typeface="ＭＳ Ｐゴシック" pitchFamily="-84" charset="-128"/>
                <a:cs typeface="ＭＳ Ｐゴシック" pitchFamily="-84" charset="-128"/>
              </a:rPr>
              <a:t>affected; subsequent plaintext units are not corrupted. With CFB, C</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also serves as</a:t>
            </a:r>
          </a:p>
          <a:p>
            <a:r>
              <a:rPr lang="en-US" dirty="0" smtClean="0">
                <a:latin typeface="Arial" pitchFamily="-84" charset="0"/>
                <a:ea typeface="ＭＳ Ｐゴシック" pitchFamily="-84" charset="-128"/>
                <a:cs typeface="ＭＳ Ｐゴシック" pitchFamily="-84" charset="-128"/>
              </a:rPr>
              <a:t>input to the shift register and therefore causes additional corruption downstream.</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The disadvantage of OFB is that it is more vulnerable to a message stream</a:t>
            </a:r>
          </a:p>
          <a:p>
            <a:r>
              <a:rPr lang="en-US" dirty="0" smtClean="0">
                <a:latin typeface="Arial" pitchFamily="-84" charset="0"/>
                <a:ea typeface="ＭＳ Ｐゴシック" pitchFamily="-84" charset="-128"/>
                <a:cs typeface="ＭＳ Ｐゴシック" pitchFamily="-84" charset="-128"/>
              </a:rPr>
              <a:t>modification attack than is CFB. Consider that complementing a bit in the ciphertext</a:t>
            </a:r>
          </a:p>
          <a:p>
            <a:r>
              <a:rPr lang="en-US" dirty="0" smtClean="0">
                <a:latin typeface="Arial" pitchFamily="-84" charset="0"/>
                <a:ea typeface="ＭＳ Ｐゴシック" pitchFamily="-84" charset="-128"/>
                <a:cs typeface="ＭＳ Ｐゴシック" pitchFamily="-84" charset="-128"/>
              </a:rPr>
              <a:t>complements the corresponding bit in the recovered plaintext. Thus, controlled</a:t>
            </a:r>
          </a:p>
          <a:p>
            <a:r>
              <a:rPr lang="en-US" dirty="0" smtClean="0">
                <a:latin typeface="Arial" pitchFamily="-84" charset="0"/>
                <a:ea typeface="ＭＳ Ｐゴシック" pitchFamily="-84" charset="-128"/>
                <a:cs typeface="ＭＳ Ｐゴシック" pitchFamily="-84" charset="-128"/>
              </a:rPr>
              <a:t> changes to the recovered plaintext can be made. This may make it possible for an</a:t>
            </a:r>
          </a:p>
          <a:p>
            <a:r>
              <a:rPr lang="en-US" dirty="0" smtClean="0">
                <a:latin typeface="Arial" pitchFamily="-84" charset="0"/>
                <a:ea typeface="ＭＳ Ｐゴシック" pitchFamily="-84" charset="-128"/>
                <a:cs typeface="ＭＳ Ｐゴシック" pitchFamily="-84" charset="-128"/>
              </a:rPr>
              <a:t>opponent, by making the necessary changes to the checksum portion of the message</a:t>
            </a:r>
          </a:p>
          <a:p>
            <a:r>
              <a:rPr lang="en-US" dirty="0" smtClean="0">
                <a:latin typeface="Arial" pitchFamily="-84" charset="0"/>
                <a:ea typeface="ＭＳ Ｐゴシック" pitchFamily="-84" charset="-128"/>
                <a:cs typeface="ＭＳ Ｐゴシック" pitchFamily="-84" charset="-128"/>
              </a:rPr>
              <a:t>as well as to the data portion, to alter the ciphertext in such a way that it is not detected</a:t>
            </a:r>
          </a:p>
          <a:p>
            <a:r>
              <a:rPr lang="en-US" dirty="0" smtClean="0">
                <a:latin typeface="Arial" pitchFamily="-84" charset="0"/>
                <a:ea typeface="ＭＳ Ｐゴシック" pitchFamily="-84" charset="-128"/>
                <a:cs typeface="ＭＳ Ｐゴシック" pitchFamily="-84" charset="-128"/>
              </a:rPr>
              <a:t>by an error-correcting code. For a further discussion, see [VOYD83].</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OFB has the structure of a typical stream cipher, because the cipher generates</a:t>
            </a:r>
          </a:p>
          <a:p>
            <a:r>
              <a:rPr lang="en-US" dirty="0" smtClean="0">
                <a:latin typeface="Arial" pitchFamily="-84" charset="0"/>
                <a:ea typeface="ＭＳ Ｐゴシック" pitchFamily="-84" charset="-128"/>
                <a:cs typeface="ＭＳ Ｐゴシック" pitchFamily="-84" charset="-128"/>
              </a:rPr>
              <a:t>a stream of bits as a function of an initial value and a key, and that stream of</a:t>
            </a:r>
          </a:p>
          <a:p>
            <a:r>
              <a:rPr lang="en-US" dirty="0" smtClean="0">
                <a:latin typeface="Arial" pitchFamily="-84" charset="0"/>
                <a:ea typeface="ＭＳ Ｐゴシック" pitchFamily="-84" charset="-128"/>
                <a:cs typeface="ＭＳ Ｐゴシック" pitchFamily="-84" charset="-128"/>
              </a:rPr>
              <a:t>bits is XORed with the plaintext bits (see Figure 4.1). The generated stream that is</a:t>
            </a:r>
          </a:p>
          <a:p>
            <a:r>
              <a:rPr lang="en-US" dirty="0" smtClean="0">
                <a:latin typeface="Arial" pitchFamily="-84" charset="0"/>
                <a:ea typeface="ＭＳ Ｐゴシック" pitchFamily="-84" charset="-128"/>
                <a:cs typeface="ＭＳ Ｐゴシック" pitchFamily="-84" charset="-128"/>
              </a:rPr>
              <a:t>XORed with the plaintext is itself independent of the plaintext; this is highlighted</a:t>
            </a:r>
          </a:p>
          <a:p>
            <a:r>
              <a:rPr lang="en-US" dirty="0" smtClean="0">
                <a:latin typeface="Arial" pitchFamily="-84" charset="0"/>
                <a:ea typeface="ＭＳ Ｐゴシック" pitchFamily="-84" charset="-128"/>
                <a:cs typeface="ＭＳ Ｐゴシック" pitchFamily="-84" charset="-128"/>
              </a:rPr>
              <a:t>by dashed boxes in Figure 7.6. One distinction from the stream ciphers we discuss</a:t>
            </a:r>
          </a:p>
          <a:p>
            <a:r>
              <a:rPr lang="en-US" dirty="0" smtClean="0">
                <a:latin typeface="Arial" pitchFamily="-84" charset="0"/>
                <a:ea typeface="ＭＳ Ｐゴシック" pitchFamily="-84" charset="-128"/>
                <a:cs typeface="ＭＳ Ｐゴシック" pitchFamily="-84" charset="-128"/>
              </a:rPr>
              <a:t>in Chapter 8 is that OFB encrypts plaintext a full block at a time, where typically a</a:t>
            </a:r>
          </a:p>
          <a:p>
            <a:r>
              <a:rPr lang="en-US" dirty="0" smtClean="0">
                <a:latin typeface="Arial" pitchFamily="-84" charset="0"/>
                <a:ea typeface="ＭＳ Ｐゴシック" pitchFamily="-84" charset="-128"/>
                <a:cs typeface="ＭＳ Ｐゴシック" pitchFamily="-84" charset="-128"/>
              </a:rPr>
              <a:t>block is 64 or 128 bits. Many stream ciphers encrypt one byte at a time.</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25</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dirty="0" smtClean="0"/>
              <a:t>A </a:t>
            </a:r>
            <a:r>
              <a:rPr lang="en-US" b="1" dirty="0" smtClean="0"/>
              <a:t>Message Stream Modification Attack</a:t>
            </a:r>
            <a:r>
              <a:rPr lang="en-US" dirty="0" smtClean="0"/>
              <a:t> is a type of attack where an adversary intercepts and alters the content of a communication stream between two parties without their knowledge. This attack can involve modifying, deleting, or reordering messages to create misleading or false information.</a:t>
            </a:r>
          </a:p>
          <a:p>
            <a:endParaRPr lang="en-US" dirty="0" smtClean="0">
              <a:latin typeface="Times-Roman" charset="0"/>
              <a:ea typeface="ＭＳ Ｐゴシック" pitchFamily="-84" charset="-128"/>
              <a:cs typeface="ＭＳ Ｐゴシック" pitchFamily="-84" charset="-128"/>
            </a:endParaRPr>
          </a:p>
          <a:p>
            <a:r>
              <a:rPr lang="en-US" dirty="0" smtClean="0"/>
              <a:t>Output Feedback (OFB) mode is more sensitive to a message stream modification attack compared to Cipher Feedback (CFB) mode because OFB generates keystream blocks independently of the plaintext and applies them directly to the plaintext or ciphertext. This means that if an attacker modifies a bit in the ciphertext, the corresponding bit in the decrypted plaintext will be altered, but the synchronization of the keystream with the message will remain unaffected.</a:t>
            </a:r>
          </a:p>
          <a:p>
            <a:r>
              <a:rPr lang="en-US" dirty="0" smtClean="0"/>
              <a:t>In contrast, CFB mode feeds the ciphertext back into the encryption process, so a modification in the ciphertext can disrupt the decryption of subsequent blocks, potentially alerting the receiver to tampering. This makes CFB mode more resilient to stream modification attacks than OFB mode.</a:t>
            </a:r>
          </a:p>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11958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26</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dirty="0" smtClean="0"/>
              <a:t>A </a:t>
            </a:r>
            <a:r>
              <a:rPr lang="en-US" b="1" dirty="0" smtClean="0"/>
              <a:t>Message Stream Modification Attack</a:t>
            </a:r>
            <a:r>
              <a:rPr lang="en-US" dirty="0" smtClean="0"/>
              <a:t> is a type of attack where an adversary intercepts and alters the content of a communication stream between two parties without their knowledge. This attack can involve modifying, deleting, or reordering messages to create misleading or false information.</a:t>
            </a:r>
          </a:p>
          <a:p>
            <a:endParaRPr lang="en-US" dirty="0" smtClean="0">
              <a:latin typeface="Times-Roman" charset="0"/>
              <a:ea typeface="ＭＳ Ｐゴシック" pitchFamily="-84" charset="-128"/>
              <a:cs typeface="ＭＳ Ｐゴシック" pitchFamily="-84" charset="-128"/>
            </a:endParaRPr>
          </a:p>
          <a:p>
            <a:r>
              <a:rPr lang="en-US" dirty="0" smtClean="0"/>
              <a:t>Output Feedback (OFB) mode is more sensitive to a message stream modification attack compared to Cipher Feedback (CFB) mode because OFB generates keystream blocks independently of the plaintext and applies them directly to the plaintext or ciphertext. This means that if an attacker modifies a bit in the ciphertext, the corresponding bit in the decrypted plaintext will be altered, but the synchronization of the keystream with the message will remain unaffected.</a:t>
            </a:r>
          </a:p>
          <a:p>
            <a:r>
              <a:rPr lang="en-US" dirty="0" smtClean="0"/>
              <a:t>In contrast, CFB mode feeds the ciphertext back into the encryption process, so a modification in the ciphertext can disrupt the decryption of subsequent blocks, potentially alerting the receiver to tampering. This makes CFB mode more resilient to stream modification attacks than OFB mode.</a:t>
            </a:r>
          </a:p>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63236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27</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804221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9C05F5-00ED-0346-BDE6-91FAB24304DA}" type="slidenum">
              <a:rPr lang="en-AU">
                <a:latin typeface="Arial" pitchFamily="-84" charset="0"/>
              </a:rPr>
              <a:pPr/>
              <a:t>28</a:t>
            </a:fld>
            <a:endParaRPr lang="en-AU">
              <a:latin typeface="Arial" pitchFamily="-84" charset="0"/>
            </a:endParaRPr>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Although interest in the counter  (CTR) mode has increased recently with applications</a:t>
            </a:r>
          </a:p>
          <a:p>
            <a:r>
              <a:rPr lang="en-US" dirty="0" smtClean="0">
                <a:latin typeface="Arial" pitchFamily="-84" charset="0"/>
                <a:ea typeface="ＭＳ Ｐゴシック" pitchFamily="-84" charset="-128"/>
                <a:cs typeface="ＭＳ Ｐゴシック" pitchFamily="-84" charset="-128"/>
              </a:rPr>
              <a:t>to ATM (asynchronous transfer mode) network security and IP sec (IP security),</a:t>
            </a:r>
          </a:p>
          <a:p>
            <a:r>
              <a:rPr lang="en-US" dirty="0" smtClean="0">
                <a:latin typeface="Arial" pitchFamily="-84" charset="0"/>
                <a:ea typeface="ＭＳ Ｐゴシック" pitchFamily="-84" charset="-128"/>
                <a:cs typeface="ＭＳ Ｐゴシック" pitchFamily="-84" charset="-128"/>
              </a:rPr>
              <a:t>this mode was proposed early on (e.g., [DIFF79]).</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Figure 7.7 depicts the CTR mode. A counter equal to the plaintext block</a:t>
            </a:r>
          </a:p>
          <a:p>
            <a:r>
              <a:rPr lang="en-US" dirty="0" smtClean="0">
                <a:latin typeface="Arial" pitchFamily="-84" charset="0"/>
                <a:ea typeface="ＭＳ Ｐゴシック" pitchFamily="-84" charset="-128"/>
                <a:cs typeface="ＭＳ Ｐゴシック" pitchFamily="-84" charset="-128"/>
              </a:rPr>
              <a:t>size is used. The only requirement stated in SP 800-38A is that the counter value</a:t>
            </a:r>
          </a:p>
          <a:p>
            <a:r>
              <a:rPr lang="en-US" dirty="0" smtClean="0">
                <a:latin typeface="Arial" pitchFamily="-84" charset="0"/>
                <a:ea typeface="ＭＳ Ｐゴシック" pitchFamily="-84" charset="-128"/>
                <a:cs typeface="ＭＳ Ｐゴシック" pitchFamily="-84" charset="-128"/>
              </a:rPr>
              <a:t>must be different for each plaintext block that is encrypted. Typically, the counter</a:t>
            </a:r>
          </a:p>
          <a:p>
            <a:r>
              <a:rPr lang="en-US" dirty="0" smtClean="0">
                <a:latin typeface="Arial" pitchFamily="-84" charset="0"/>
                <a:ea typeface="ＭＳ Ｐゴシック" pitchFamily="-84" charset="-128"/>
                <a:cs typeface="ＭＳ Ｐゴシック" pitchFamily="-84" charset="-128"/>
              </a:rPr>
              <a:t>is initialized to some value and then incremented by 1 for each subsequent block</a:t>
            </a:r>
          </a:p>
          <a:p>
            <a:r>
              <a:rPr lang="en-US" dirty="0" smtClean="0">
                <a:latin typeface="Arial" pitchFamily="-84" charset="0"/>
                <a:ea typeface="ＭＳ Ｐゴシック" pitchFamily="-84" charset="-128"/>
                <a:cs typeface="ＭＳ Ｐゴシック" pitchFamily="-84" charset="-128"/>
              </a:rPr>
              <a:t>(modulo 2</a:t>
            </a:r>
            <a:r>
              <a:rPr lang="en-US" baseline="30000" dirty="0"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 where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is the block size). For encryption, the counter is encrypted and</a:t>
            </a:r>
          </a:p>
          <a:p>
            <a:r>
              <a:rPr lang="en-US" dirty="0" smtClean="0">
                <a:latin typeface="Arial" pitchFamily="-84" charset="0"/>
                <a:ea typeface="ＭＳ Ｐゴシック" pitchFamily="-84" charset="-128"/>
                <a:cs typeface="ＭＳ Ｐゴシック" pitchFamily="-84" charset="-128"/>
              </a:rPr>
              <a:t>then XORed with the plaintext block to produce the ciphertext block; there is no</a:t>
            </a:r>
          </a:p>
          <a:p>
            <a:r>
              <a:rPr lang="en-US" dirty="0" smtClean="0">
                <a:latin typeface="Arial" pitchFamily="-84" charset="0"/>
                <a:ea typeface="ＭＳ Ｐゴシック" pitchFamily="-84" charset="-128"/>
                <a:cs typeface="ＭＳ Ｐゴシック" pitchFamily="-84" charset="-128"/>
              </a:rPr>
              <a:t>chaining. For decryption, the same sequence of counter values is used, with each encrypted</a:t>
            </a:r>
          </a:p>
          <a:p>
            <a:r>
              <a:rPr lang="en-US" dirty="0" smtClean="0">
                <a:latin typeface="Arial" pitchFamily="-84" charset="0"/>
                <a:ea typeface="ＭＳ Ｐゴシック" pitchFamily="-84" charset="-128"/>
                <a:cs typeface="ＭＳ Ｐゴシック" pitchFamily="-84" charset="-128"/>
              </a:rPr>
              <a:t>counter XORed with a ciphertext block to recover the corresponding plaintext</a:t>
            </a:r>
          </a:p>
          <a:p>
            <a:r>
              <a:rPr lang="en-US" dirty="0" smtClean="0">
                <a:latin typeface="Arial" pitchFamily="-84" charset="0"/>
                <a:ea typeface="ＭＳ Ｐゴシック" pitchFamily="-84" charset="-128"/>
                <a:cs typeface="ＭＳ Ｐゴシック" pitchFamily="-84" charset="-128"/>
              </a:rPr>
              <a:t>block. Thus, the initial counter value must be made available for decryption.</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As with the OFB mode, the initial counter value must be a nonce; that is, T</a:t>
            </a:r>
            <a:r>
              <a:rPr lang="en-US" baseline="-25000" dirty="0" smtClean="0">
                <a:latin typeface="Arial" pitchFamily="-84" charset="0"/>
                <a:ea typeface="ＭＳ Ｐゴシック" pitchFamily="-84" charset="-128"/>
                <a:cs typeface="ＭＳ Ｐゴシック" pitchFamily="-84" charset="-128"/>
              </a:rPr>
              <a:t>1</a:t>
            </a:r>
          </a:p>
          <a:p>
            <a:r>
              <a:rPr lang="en-US" dirty="0" smtClean="0">
                <a:latin typeface="Arial" pitchFamily="-84" charset="0"/>
                <a:ea typeface="ＭＳ Ｐゴシック" pitchFamily="-84" charset="-128"/>
                <a:cs typeface="ＭＳ Ｐゴシック" pitchFamily="-84" charset="-128"/>
              </a:rPr>
              <a:t> must be different for all of the messages encrypted using the same key. Further,</a:t>
            </a:r>
          </a:p>
          <a:p>
            <a:r>
              <a:rPr lang="en-US" dirty="0" smtClean="0">
                <a:latin typeface="Arial" pitchFamily="-84" charset="0"/>
                <a:ea typeface="ＭＳ Ｐゴシック" pitchFamily="-84" charset="-128"/>
                <a:cs typeface="ＭＳ Ｐゴシック" pitchFamily="-84" charset="-128"/>
              </a:rPr>
              <a:t>all T</a:t>
            </a:r>
            <a:r>
              <a:rPr lang="en-US" baseline="-25000" dirty="0" smtClean="0">
                <a:latin typeface="Arial" pitchFamily="-84" charset="0"/>
                <a:ea typeface="ＭＳ Ｐゴシック" pitchFamily="-84" charset="-128"/>
                <a:cs typeface="ＭＳ Ｐゴシック" pitchFamily="-84" charset="-128"/>
              </a:rPr>
              <a:t>i </a:t>
            </a:r>
            <a:r>
              <a:rPr lang="en-US" dirty="0" smtClean="0">
                <a:latin typeface="Arial" pitchFamily="-84" charset="0"/>
                <a:ea typeface="ＭＳ Ｐゴシック" pitchFamily="-84" charset="-128"/>
                <a:cs typeface="ＭＳ Ｐゴシック" pitchFamily="-84" charset="-128"/>
              </a:rPr>
              <a:t> values across all messages must be unique. If, contrary to this requirement, a</a:t>
            </a:r>
          </a:p>
          <a:p>
            <a:r>
              <a:rPr lang="en-US" dirty="0" smtClean="0">
                <a:latin typeface="Arial" pitchFamily="-84" charset="0"/>
                <a:ea typeface="ＭＳ Ｐゴシック" pitchFamily="-84" charset="-128"/>
                <a:cs typeface="ＭＳ Ｐゴシック" pitchFamily="-84" charset="-128"/>
              </a:rPr>
              <a:t>counter value is used multiple times, then the confidentiality of all of the plaintext</a:t>
            </a:r>
          </a:p>
          <a:p>
            <a:r>
              <a:rPr lang="en-US" dirty="0" smtClean="0">
                <a:latin typeface="Arial" pitchFamily="-84" charset="0"/>
                <a:ea typeface="ＭＳ Ｐゴシック" pitchFamily="-84" charset="-128"/>
                <a:cs typeface="ＭＳ Ｐゴシック" pitchFamily="-84" charset="-128"/>
              </a:rPr>
              <a:t>blocks corresponding to that counter value may be compromised. In particular, if</a:t>
            </a:r>
          </a:p>
          <a:p>
            <a:r>
              <a:rPr lang="en-US" dirty="0" smtClean="0">
                <a:latin typeface="Arial" pitchFamily="-84" charset="0"/>
                <a:ea typeface="ＭＳ Ｐゴシック" pitchFamily="-84" charset="-128"/>
                <a:cs typeface="ＭＳ Ｐゴシック" pitchFamily="-84" charset="-128"/>
              </a:rPr>
              <a:t>any plaintext block that is encrypted using a given counter value is known, then</a:t>
            </a:r>
          </a:p>
          <a:p>
            <a:r>
              <a:rPr lang="en-US" dirty="0" smtClean="0">
                <a:latin typeface="Arial" pitchFamily="-84" charset="0"/>
                <a:ea typeface="ＭＳ Ｐゴシック" pitchFamily="-84" charset="-128"/>
                <a:cs typeface="ＭＳ Ｐゴシック" pitchFamily="-84" charset="-128"/>
              </a:rPr>
              <a:t>the output of the encryption function can be determined easily from the associated</a:t>
            </a:r>
          </a:p>
          <a:p>
            <a:r>
              <a:rPr lang="en-US" dirty="0" smtClean="0">
                <a:latin typeface="Arial" pitchFamily="-84" charset="0"/>
                <a:ea typeface="ＭＳ Ｐゴシック" pitchFamily="-84" charset="-128"/>
                <a:cs typeface="ＭＳ Ｐゴシック" pitchFamily="-84" charset="-128"/>
              </a:rPr>
              <a:t>ciphertext block. This output allows any other plaintext blocks that are encrypted</a:t>
            </a:r>
          </a:p>
          <a:p>
            <a:r>
              <a:rPr lang="en-US" dirty="0" smtClean="0">
                <a:latin typeface="Arial" pitchFamily="-84" charset="0"/>
                <a:ea typeface="ＭＳ Ｐゴシック" pitchFamily="-84" charset="-128"/>
                <a:cs typeface="ＭＳ Ｐゴシック" pitchFamily="-84" charset="-128"/>
              </a:rPr>
              <a:t>using the same counter value to be easily recovered from their associated ciphertext</a:t>
            </a:r>
          </a:p>
          <a:p>
            <a:r>
              <a:rPr lang="en-US" dirty="0" smtClean="0">
                <a:latin typeface="Arial" pitchFamily="-84" charset="0"/>
                <a:ea typeface="ＭＳ Ｐゴシック" pitchFamily="-84" charset="-128"/>
                <a:cs typeface="ＭＳ Ｐゴシック" pitchFamily="-84" charset="-128"/>
              </a:rPr>
              <a:t>blocks.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One way to ensure the uniqueness of counter values is to continue to increment</a:t>
            </a:r>
          </a:p>
          <a:p>
            <a:r>
              <a:rPr lang="en-US" dirty="0" smtClean="0">
                <a:latin typeface="Arial" pitchFamily="-84" charset="0"/>
                <a:ea typeface="ＭＳ Ｐゴシック" pitchFamily="-84" charset="-128"/>
                <a:cs typeface="ＭＳ Ｐゴシック" pitchFamily="-84" charset="-128"/>
              </a:rPr>
              <a:t>the counter value by 1 across messages. That is, the first counter value of the</a:t>
            </a:r>
          </a:p>
          <a:p>
            <a:r>
              <a:rPr lang="en-US" dirty="0" smtClean="0">
                <a:latin typeface="Arial" pitchFamily="-84" charset="0"/>
                <a:ea typeface="ＭＳ Ｐゴシック" pitchFamily="-84" charset="-128"/>
                <a:cs typeface="ＭＳ Ｐゴシック" pitchFamily="-84" charset="-128"/>
              </a:rPr>
              <a:t>each message is one more than the last counter value of the preceding message.</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29</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4258446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ED3A70E-C97E-DC4B-9C68-0A144DA905F7}" type="slidenum">
              <a:rPr lang="en-AU">
                <a:latin typeface="Arial" pitchFamily="-84" charset="0"/>
              </a:rPr>
              <a:pPr/>
              <a:t>3</a:t>
            </a:fld>
            <a:endParaRPr lang="en-AU">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a:t>
            </a:r>
            <a:r>
              <a:rPr lang="en-US" sz="1200" kern="1200" baseline="0" dirty="0" smtClean="0">
                <a:solidFill>
                  <a:schemeClr val="tx1"/>
                </a:solidFill>
                <a:latin typeface="Arial" charset="0"/>
                <a:ea typeface="ＭＳ Ｐゴシック" charset="-128"/>
                <a:cs typeface="ＭＳ Ｐゴシック" charset="-128"/>
              </a:rPr>
              <a:t>Because of its vulnerability to brute-force attack, DES, once the most widely used</a:t>
            </a:r>
          </a:p>
          <a:p>
            <a:r>
              <a:rPr lang="en-US" sz="1200" kern="1200" baseline="0" dirty="0" smtClean="0">
                <a:solidFill>
                  <a:schemeClr val="tx1"/>
                </a:solidFill>
                <a:latin typeface="Arial" charset="0"/>
                <a:ea typeface="ＭＳ Ｐゴシック" charset="-128"/>
                <a:cs typeface="ＭＳ Ｐゴシック" charset="-128"/>
              </a:rPr>
              <a:t>symmetric cipher, has been largely replaced by stronger encryption schemes. Two</a:t>
            </a:r>
          </a:p>
          <a:p>
            <a:r>
              <a:rPr lang="en-US" sz="1200" kern="1200" baseline="0" dirty="0" smtClean="0">
                <a:solidFill>
                  <a:schemeClr val="tx1"/>
                </a:solidFill>
                <a:latin typeface="Arial" charset="0"/>
                <a:ea typeface="ＭＳ Ｐゴシック" charset="-128"/>
                <a:cs typeface="ＭＳ Ｐゴシック" charset="-128"/>
              </a:rPr>
              <a:t>approaches have been taken. One approach is to design a completely new algorithm</a:t>
            </a:r>
          </a:p>
          <a:p>
            <a:r>
              <a:rPr lang="en-US" sz="1200" kern="1200" baseline="0" dirty="0" smtClean="0">
                <a:solidFill>
                  <a:schemeClr val="tx1"/>
                </a:solidFill>
                <a:latin typeface="Arial" charset="0"/>
                <a:ea typeface="ＭＳ Ｐゴシック" charset="-128"/>
                <a:cs typeface="ＭＳ Ｐゴシック" charset="-128"/>
              </a:rPr>
              <a:t>that is resistant to both cryptanalytic and brute-force attacks, of which AES</a:t>
            </a:r>
          </a:p>
          <a:p>
            <a:r>
              <a:rPr lang="en-US" sz="1200" kern="1200" baseline="0" dirty="0" smtClean="0">
                <a:solidFill>
                  <a:schemeClr val="tx1"/>
                </a:solidFill>
                <a:latin typeface="Arial" charset="0"/>
                <a:ea typeface="ＭＳ Ｐゴシック" charset="-128"/>
                <a:cs typeface="ＭＳ Ｐゴシック" charset="-128"/>
              </a:rPr>
              <a:t>is a prime example. Another alternative, which preserves the existing investment in</a:t>
            </a:r>
          </a:p>
          <a:p>
            <a:r>
              <a:rPr lang="en-US" sz="1200" kern="1200" baseline="0" dirty="0" smtClean="0">
                <a:solidFill>
                  <a:schemeClr val="tx1"/>
                </a:solidFill>
                <a:latin typeface="Arial" charset="0"/>
                <a:ea typeface="ＭＳ Ｐゴシック" charset="-128"/>
                <a:cs typeface="ＭＳ Ｐゴシック" charset="-128"/>
              </a:rPr>
              <a:t>software and equipment, is to use multiple encryption with DES and multiple keys.</a:t>
            </a:r>
          </a:p>
          <a:p>
            <a:r>
              <a:rPr lang="en-US" sz="1200" kern="1200" baseline="0" dirty="0" smtClean="0">
                <a:solidFill>
                  <a:schemeClr val="tx1"/>
                </a:solidFill>
                <a:latin typeface="Arial" charset="0"/>
                <a:ea typeface="ＭＳ Ｐゴシック" charset="-128"/>
                <a:cs typeface="ＭＳ Ｐゴシック" charset="-128"/>
              </a:rPr>
              <a:t>We begin by examining the simplest example of this second alternative. We then</a:t>
            </a:r>
          </a:p>
          <a:p>
            <a:r>
              <a:rPr lang="en-US" sz="1200" kern="1200" baseline="0" dirty="0" smtClean="0">
                <a:solidFill>
                  <a:schemeClr val="tx1"/>
                </a:solidFill>
                <a:latin typeface="Arial" charset="0"/>
                <a:ea typeface="ＭＳ Ｐゴシック" charset="-128"/>
                <a:cs typeface="ＭＳ Ｐゴシック" charset="-128"/>
              </a:rPr>
              <a:t>look at the widely accepted triple DES (3DES) algorithm.</a:t>
            </a:r>
            <a:endParaRPr lang="en-US" dirty="0" smtClean="0">
              <a:latin typeface="Arial" pitchFamily="-84" charset="0"/>
              <a:ea typeface="ＭＳ Ｐゴシック" pitchFamily="-84" charset="-128"/>
              <a:cs typeface="ＭＳ Ｐゴシック" pitchFamily="-84" charset="-128"/>
            </a:endParaRP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The simplest form of multiple encryption has two encryption stages and two keys</a:t>
            </a:r>
          </a:p>
          <a:p>
            <a:r>
              <a:rPr lang="en-US" dirty="0" smtClean="0">
                <a:latin typeface="Arial" pitchFamily="-84" charset="0"/>
                <a:ea typeface="ＭＳ Ｐゴシック" pitchFamily="-84" charset="-128"/>
                <a:cs typeface="ＭＳ Ｐゴシック" pitchFamily="-84" charset="-128"/>
              </a:rPr>
              <a:t>(Figure 7.1a).</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Given a plaintext </a:t>
            </a:r>
            <a:r>
              <a:rPr lang="en-US" i="1" dirty="0" smtClean="0">
                <a:latin typeface="Arial" pitchFamily="-84" charset="0"/>
                <a:ea typeface="ＭＳ Ｐゴシック" pitchFamily="-84" charset="-128"/>
                <a:cs typeface="ＭＳ Ｐゴシック" pitchFamily="-84" charset="-128"/>
              </a:rPr>
              <a:t>P</a:t>
            </a:r>
            <a:r>
              <a:rPr lang="en-US" dirty="0" smtClean="0">
                <a:latin typeface="Arial" pitchFamily="-84" charset="0"/>
                <a:ea typeface="ＭＳ Ｐゴシック" pitchFamily="-84" charset="-128"/>
                <a:cs typeface="ＭＳ Ｐゴシック" pitchFamily="-84" charset="-128"/>
              </a:rPr>
              <a:t> and two encryption keys </a:t>
            </a:r>
            <a:r>
              <a:rPr lang="en-US" i="1" dirty="0" smtClean="0">
                <a:latin typeface="Arial" pitchFamily="-84" charset="0"/>
                <a:ea typeface="ＭＳ Ｐゴシック" pitchFamily="-84" charset="-128"/>
                <a:cs typeface="ＭＳ Ｐゴシック" pitchFamily="-84" charset="-128"/>
              </a:rPr>
              <a:t>K</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and </a:t>
            </a:r>
            <a:r>
              <a:rPr lang="en-US" i="1" dirty="0" smtClean="0">
                <a:latin typeface="Arial" pitchFamily="-84" charset="0"/>
                <a:ea typeface="ＭＳ Ｐゴシック" pitchFamily="-84" charset="-128"/>
                <a:cs typeface="ＭＳ Ｐゴシック" pitchFamily="-84" charset="-128"/>
              </a:rPr>
              <a:t>K</a:t>
            </a:r>
            <a:r>
              <a:rPr lang="en-US"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 ciphertext</a:t>
            </a:r>
            <a:r>
              <a:rPr lang="en-US" i="1" dirty="0" smtClean="0">
                <a:latin typeface="Arial" pitchFamily="-84" charset="0"/>
                <a:ea typeface="ＭＳ Ｐゴシック" pitchFamily="-84" charset="-128"/>
                <a:cs typeface="ＭＳ Ｐゴシック" pitchFamily="-84" charset="-128"/>
              </a:rPr>
              <a:t> C</a:t>
            </a:r>
          </a:p>
          <a:p>
            <a:r>
              <a:rPr lang="en-US" dirty="0" smtClean="0">
                <a:latin typeface="Arial" pitchFamily="-84" charset="0"/>
                <a:ea typeface="ＭＳ Ｐゴシック" pitchFamily="-84" charset="-128"/>
                <a:cs typeface="ＭＳ Ｐゴシック" pitchFamily="-84" charset="-128"/>
              </a:rPr>
              <a:t> is generated as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C =  E(K</a:t>
            </a:r>
            <a:r>
              <a:rPr lang="en-US"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 E(K</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P ))</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Decryption requires that the keys be applied in reverse order:</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P =  D(K</a:t>
            </a:r>
            <a:r>
              <a:rPr lang="en-US"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D(K</a:t>
            </a:r>
            <a:r>
              <a:rPr lang="en-US"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 C ))</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For DES, this scheme apparently involves a key length of 56 *  2 =  112 bits, resulting</a:t>
            </a:r>
          </a:p>
          <a:p>
            <a:r>
              <a:rPr lang="en-US" dirty="0" smtClean="0">
                <a:latin typeface="Arial" pitchFamily="-84" charset="0"/>
                <a:ea typeface="ＭＳ Ｐゴシック" pitchFamily="-84" charset="-128"/>
                <a:cs typeface="ＭＳ Ｐゴシック" pitchFamily="-84" charset="-128"/>
              </a:rPr>
              <a:t>in a dramatic increase in cryptographic strength. But we need to examine the</a:t>
            </a:r>
          </a:p>
          <a:p>
            <a:r>
              <a:rPr lang="en-US" dirty="0" smtClean="0">
                <a:latin typeface="Arial" pitchFamily="-84" charset="0"/>
                <a:ea typeface="ＭＳ Ｐゴシック" pitchFamily="-84" charset="-128"/>
                <a:cs typeface="ＭＳ Ｐゴシック" pitchFamily="-84" charset="-128"/>
              </a:rPr>
              <a:t>algorithm more closely.</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it is reasonable to assume that if DES is used twice with different keys, it</a:t>
            </a:r>
          </a:p>
          <a:p>
            <a:r>
              <a:rPr lang="en-US" dirty="0" smtClean="0">
                <a:latin typeface="Arial" pitchFamily="-84" charset="0"/>
                <a:ea typeface="ＭＳ Ｐゴシック" pitchFamily="-84" charset="-128"/>
                <a:cs typeface="ＭＳ Ｐゴシック" pitchFamily="-84" charset="-128"/>
              </a:rPr>
              <a:t>will produce one of the many mappings that are not defined by a single application</a:t>
            </a:r>
          </a:p>
          <a:p>
            <a:r>
              <a:rPr lang="en-US" dirty="0" smtClean="0">
                <a:latin typeface="Arial" pitchFamily="-84" charset="0"/>
                <a:ea typeface="ＭＳ Ｐゴシック" pitchFamily="-84" charset="-128"/>
                <a:cs typeface="ＭＳ Ｐゴシック" pitchFamily="-84" charset="-128"/>
              </a:rPr>
              <a:t>of DES. Although there was much supporting evidence for this assumption, it was</a:t>
            </a:r>
          </a:p>
          <a:p>
            <a:r>
              <a:rPr lang="en-US" dirty="0" smtClean="0">
                <a:latin typeface="Arial" pitchFamily="-84" charset="0"/>
                <a:ea typeface="ＭＳ Ｐゴシック" pitchFamily="-84" charset="-128"/>
                <a:cs typeface="ＭＳ Ｐゴシック" pitchFamily="-84" charset="-128"/>
              </a:rPr>
              <a:t>not until 1992 that the assumption was proven [CAMP92].</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30</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350550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F6AD6C2-D0B3-5A40-887C-212A744B9F58}" type="slidenum">
              <a:rPr lang="en-AU">
                <a:latin typeface="Arial" pitchFamily="-84" charset="0"/>
              </a:rPr>
              <a:pPr/>
              <a:t>31</a:t>
            </a:fld>
            <a:endParaRPr lang="en-AU">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[LIPM00] lists the following advantages of CTR mode.</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Hardware efficiency: Unlike the three chaining modes, encryption (or decryption)</a:t>
            </a:r>
          </a:p>
          <a:p>
            <a:r>
              <a:rPr lang="en-US" dirty="0" smtClean="0">
                <a:latin typeface="Arial" pitchFamily="-84" charset="0"/>
                <a:ea typeface="ＭＳ Ｐゴシック" pitchFamily="-84" charset="-128"/>
                <a:cs typeface="ＭＳ Ｐゴシック" pitchFamily="-84" charset="-128"/>
              </a:rPr>
              <a:t>in CTR mode can be done in parallel on multiple blocks of plaintext or</a:t>
            </a:r>
          </a:p>
          <a:p>
            <a:r>
              <a:rPr lang="en-US" dirty="0" smtClean="0">
                <a:latin typeface="Arial" pitchFamily="-84" charset="0"/>
                <a:ea typeface="ＭＳ Ｐゴシック" pitchFamily="-84" charset="-128"/>
                <a:cs typeface="ＭＳ Ｐゴシック" pitchFamily="-84" charset="-128"/>
              </a:rPr>
              <a:t>ciphertext. For the chaining modes, the algorithm must complete the computation</a:t>
            </a:r>
          </a:p>
          <a:p>
            <a:r>
              <a:rPr lang="en-US" dirty="0" smtClean="0">
                <a:latin typeface="Arial" pitchFamily="-84" charset="0"/>
                <a:ea typeface="ＭＳ Ｐゴシック" pitchFamily="-84" charset="-128"/>
                <a:cs typeface="ＭＳ Ｐゴシック" pitchFamily="-84" charset="-128"/>
              </a:rPr>
              <a:t>on one block before beginning on the next block. This limits the maximum</a:t>
            </a:r>
          </a:p>
          <a:p>
            <a:r>
              <a:rPr lang="en-US" dirty="0" smtClean="0">
                <a:latin typeface="Arial" pitchFamily="-84" charset="0"/>
                <a:ea typeface="ＭＳ Ｐゴシック" pitchFamily="-84" charset="-128"/>
                <a:cs typeface="ＭＳ Ｐゴシック" pitchFamily="-84" charset="-128"/>
              </a:rPr>
              <a:t>throughput of the algorithm to the reciprocal of the time for one execution of</a:t>
            </a:r>
          </a:p>
          <a:p>
            <a:r>
              <a:rPr lang="en-US" dirty="0" smtClean="0">
                <a:latin typeface="Arial" pitchFamily="-84" charset="0"/>
                <a:ea typeface="ＭＳ Ｐゴシック" pitchFamily="-84" charset="-128"/>
                <a:cs typeface="ＭＳ Ｐゴシック" pitchFamily="-84" charset="-128"/>
              </a:rPr>
              <a:t>block encryption or decryption. In CTR mode, the throughput is only limited</a:t>
            </a:r>
          </a:p>
          <a:p>
            <a:r>
              <a:rPr lang="en-US" dirty="0" smtClean="0">
                <a:latin typeface="Arial" pitchFamily="-84" charset="0"/>
                <a:ea typeface="ＭＳ Ｐゴシック" pitchFamily="-84" charset="-128"/>
                <a:cs typeface="ＭＳ Ｐゴシック" pitchFamily="-84" charset="-128"/>
              </a:rPr>
              <a:t>by the amount of parallelism that is achieved.</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Software efficiency: Similarly, because of the opportunities for parallel execution</a:t>
            </a:r>
          </a:p>
          <a:p>
            <a:r>
              <a:rPr lang="en-US" dirty="0" smtClean="0">
                <a:latin typeface="Arial" pitchFamily="-84" charset="0"/>
                <a:ea typeface="ＭＳ Ｐゴシック" pitchFamily="-84" charset="-128"/>
                <a:cs typeface="ＭＳ Ｐゴシック" pitchFamily="-84" charset="-128"/>
              </a:rPr>
              <a:t>in CTR mode, processors that support parallel features, such as aggressive</a:t>
            </a:r>
          </a:p>
          <a:p>
            <a:r>
              <a:rPr lang="en-US" dirty="0" smtClean="0">
                <a:latin typeface="Arial" pitchFamily="-84" charset="0"/>
                <a:ea typeface="ＭＳ Ｐゴシック" pitchFamily="-84" charset="-128"/>
                <a:cs typeface="ＭＳ Ｐゴシック" pitchFamily="-84" charset="-128"/>
              </a:rPr>
              <a:t>pipelining, multiple instruction dispatch per clock cycle, a large number of</a:t>
            </a:r>
          </a:p>
          <a:p>
            <a:r>
              <a:rPr lang="en-US" dirty="0" smtClean="0">
                <a:latin typeface="Arial" pitchFamily="-84" charset="0"/>
                <a:ea typeface="ＭＳ Ｐゴシック" pitchFamily="-84" charset="-128"/>
                <a:cs typeface="ＭＳ Ｐゴシック" pitchFamily="-84" charset="-128"/>
              </a:rPr>
              <a:t>registers, and SIMD instructions, can be effectively utilized.</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Preprocessing: The execution of the underlying encryption algorithm does</a:t>
            </a:r>
          </a:p>
          <a:p>
            <a:r>
              <a:rPr lang="en-US" dirty="0" smtClean="0">
                <a:latin typeface="Arial" pitchFamily="-84" charset="0"/>
                <a:ea typeface="ＭＳ Ｐゴシック" pitchFamily="-84" charset="-128"/>
                <a:cs typeface="ＭＳ Ｐゴシック" pitchFamily="-84" charset="-128"/>
              </a:rPr>
              <a:t>not depend on input of the plaintext or ciphertext. Therefore, if sufficient</a:t>
            </a:r>
          </a:p>
          <a:p>
            <a:r>
              <a:rPr lang="en-US" dirty="0" smtClean="0">
                <a:latin typeface="Arial" pitchFamily="-84" charset="0"/>
                <a:ea typeface="ＭＳ Ｐゴシック" pitchFamily="-84" charset="-128"/>
                <a:cs typeface="ＭＳ Ｐゴシック" pitchFamily="-84" charset="-128"/>
              </a:rPr>
              <a:t>memory is available and security is maintained, preprocessing can be used to</a:t>
            </a:r>
          </a:p>
          <a:p>
            <a:r>
              <a:rPr lang="en-US" dirty="0" smtClean="0">
                <a:latin typeface="Arial" pitchFamily="-84" charset="0"/>
                <a:ea typeface="ＭＳ Ｐゴシック" pitchFamily="-84" charset="-128"/>
                <a:cs typeface="ＭＳ Ｐゴシック" pitchFamily="-84" charset="-128"/>
              </a:rPr>
              <a:t>prepare the output of the encryption boxes that feed into the XOR functions,</a:t>
            </a:r>
          </a:p>
          <a:p>
            <a:r>
              <a:rPr lang="en-US" dirty="0" smtClean="0">
                <a:latin typeface="Arial" pitchFamily="-84" charset="0"/>
                <a:ea typeface="ＭＳ Ｐゴシック" pitchFamily="-84" charset="-128"/>
                <a:cs typeface="ＭＳ Ｐゴシック" pitchFamily="-84" charset="-128"/>
              </a:rPr>
              <a:t>as in Figure 6.7. When the plaintext or ciphertext input is presented, then</a:t>
            </a:r>
          </a:p>
          <a:p>
            <a:r>
              <a:rPr lang="en-US" dirty="0" smtClean="0">
                <a:latin typeface="Arial" pitchFamily="-84" charset="0"/>
                <a:ea typeface="ＭＳ Ｐゴシック" pitchFamily="-84" charset="-128"/>
                <a:cs typeface="ＭＳ Ｐゴシック" pitchFamily="-84" charset="-128"/>
              </a:rPr>
              <a:t>the only computation is a series of XORs. Such a strategy greatly enhances</a:t>
            </a:r>
          </a:p>
          <a:p>
            <a:r>
              <a:rPr lang="en-US" dirty="0" smtClean="0">
                <a:latin typeface="Arial" pitchFamily="-84" charset="0"/>
                <a:ea typeface="ＭＳ Ｐゴシック" pitchFamily="-84" charset="-128"/>
                <a:cs typeface="ＭＳ Ｐゴシック" pitchFamily="-84" charset="-128"/>
              </a:rPr>
              <a:t>throughput.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Random access: The </a:t>
            </a:r>
            <a:r>
              <a:rPr lang="en-US" dirty="0" err="1" smtClean="0">
                <a:latin typeface="Arial" pitchFamily="-84" charset="0"/>
                <a:ea typeface="ＭＳ Ｐゴシック" pitchFamily="-84" charset="-128"/>
                <a:cs typeface="ＭＳ Ｐゴシック" pitchFamily="-84" charset="-128"/>
              </a:rPr>
              <a:t>ith</a:t>
            </a:r>
            <a:r>
              <a:rPr lang="en-US" dirty="0" smtClean="0">
                <a:latin typeface="Arial" pitchFamily="-84" charset="0"/>
                <a:ea typeface="ＭＳ Ｐゴシック" pitchFamily="-84" charset="-128"/>
                <a:cs typeface="ＭＳ Ｐゴシック" pitchFamily="-84" charset="-128"/>
              </a:rPr>
              <a:t> block of plaintext or ciphertext can be processed in</a:t>
            </a:r>
          </a:p>
          <a:p>
            <a:r>
              <a:rPr lang="en-US" dirty="0" smtClean="0">
                <a:latin typeface="Arial" pitchFamily="-84" charset="0"/>
                <a:ea typeface="ＭＳ Ｐゴシック" pitchFamily="-84" charset="-128"/>
                <a:cs typeface="ＭＳ Ｐゴシック" pitchFamily="-84" charset="-128"/>
              </a:rPr>
              <a:t>random-access fashion. With the chaining modes, block C</a:t>
            </a:r>
            <a:r>
              <a:rPr lang="en-US" baseline="-25000" dirty="0" smtClean="0">
                <a:latin typeface="Arial" pitchFamily="-84" charset="0"/>
                <a:ea typeface="ＭＳ Ｐゴシック" pitchFamily="-84" charset="-128"/>
                <a:cs typeface="ＭＳ Ｐゴシック" pitchFamily="-84" charset="-128"/>
              </a:rPr>
              <a:t>i</a:t>
            </a:r>
            <a:r>
              <a:rPr lang="en-US" dirty="0" smtClean="0">
                <a:latin typeface="Arial" pitchFamily="-84" charset="0"/>
                <a:ea typeface="ＭＳ Ｐゴシック" pitchFamily="-84" charset="-128"/>
                <a:cs typeface="ＭＳ Ｐゴシック" pitchFamily="-84" charset="-128"/>
              </a:rPr>
              <a:t> cannot be computed</a:t>
            </a:r>
          </a:p>
          <a:p>
            <a:r>
              <a:rPr lang="en-US" dirty="0" smtClean="0">
                <a:latin typeface="Arial" pitchFamily="-84" charset="0"/>
                <a:ea typeface="ＭＳ Ｐゴシック" pitchFamily="-84" charset="-128"/>
                <a:cs typeface="ＭＳ Ｐゴシック" pitchFamily="-84" charset="-128"/>
              </a:rPr>
              <a:t>until the </a:t>
            </a:r>
            <a:r>
              <a:rPr lang="en-US" dirty="0" err="1" smtClean="0">
                <a:latin typeface="Arial" pitchFamily="-84" charset="0"/>
                <a:ea typeface="ＭＳ Ｐゴシック" pitchFamily="-84" charset="-128"/>
                <a:cs typeface="ＭＳ Ｐゴシック" pitchFamily="-84" charset="-128"/>
              </a:rPr>
              <a:t>i</a:t>
            </a:r>
            <a:r>
              <a:rPr lang="en-US" dirty="0" smtClean="0">
                <a:latin typeface="Arial" pitchFamily="-84" charset="0"/>
                <a:ea typeface="ＭＳ Ｐゴシック" pitchFamily="-84" charset="-128"/>
                <a:cs typeface="ＭＳ Ｐゴシック" pitchFamily="-84" charset="-128"/>
              </a:rPr>
              <a:t> - 1 prior block are computed. There may be applications in</a:t>
            </a:r>
          </a:p>
          <a:p>
            <a:r>
              <a:rPr lang="en-US" dirty="0" smtClean="0">
                <a:latin typeface="Arial" pitchFamily="-84" charset="0"/>
                <a:ea typeface="ＭＳ Ｐゴシック" pitchFamily="-84" charset="-128"/>
                <a:cs typeface="ＭＳ Ｐゴシック" pitchFamily="-84" charset="-128"/>
              </a:rPr>
              <a:t>which a ciphertext is stored and it is desired to decrypt just one block; for such</a:t>
            </a:r>
          </a:p>
          <a:p>
            <a:r>
              <a:rPr lang="en-US" dirty="0" smtClean="0">
                <a:latin typeface="Arial" pitchFamily="-84" charset="0"/>
                <a:ea typeface="ＭＳ Ｐゴシック" pitchFamily="-84" charset="-128"/>
                <a:cs typeface="ＭＳ Ｐゴシック" pitchFamily="-84" charset="-128"/>
              </a:rPr>
              <a:t>applications, the random access feature is attractive.</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Provable security: It can be shown that CTR is at least as secure as the other</a:t>
            </a:r>
          </a:p>
          <a:p>
            <a:r>
              <a:rPr lang="en-US" dirty="0" smtClean="0">
                <a:latin typeface="Arial" pitchFamily="-84" charset="0"/>
                <a:ea typeface="ＭＳ Ｐゴシック" pitchFamily="-84" charset="-128"/>
                <a:cs typeface="ＭＳ Ｐゴシック" pitchFamily="-84" charset="-128"/>
              </a:rPr>
              <a:t>modes discussed in this section.</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Simplicity: Unlike ECB and CBC modes, CTR mode requires only the implementation</a:t>
            </a:r>
          </a:p>
          <a:p>
            <a:r>
              <a:rPr lang="en-US" dirty="0" smtClean="0">
                <a:latin typeface="Arial" pitchFamily="-84" charset="0"/>
                <a:ea typeface="ＭＳ Ｐゴシック" pitchFamily="-84" charset="-128"/>
                <a:cs typeface="ＭＳ Ｐゴシック" pitchFamily="-84" charset="-128"/>
              </a:rPr>
              <a:t>of the encryption algorithm and not the decryption algorithm.</a:t>
            </a:r>
          </a:p>
          <a:p>
            <a:r>
              <a:rPr lang="en-US" dirty="0" smtClean="0">
                <a:latin typeface="Arial" pitchFamily="-84" charset="0"/>
                <a:ea typeface="ＭＳ Ｐゴシック" pitchFamily="-84" charset="-128"/>
                <a:cs typeface="ＭＳ Ｐゴシック" pitchFamily="-84" charset="-128"/>
              </a:rPr>
              <a:t>This matters most when the decryption algorithm differs substantially from</a:t>
            </a:r>
          </a:p>
          <a:p>
            <a:r>
              <a:rPr lang="en-US" dirty="0" smtClean="0">
                <a:latin typeface="Arial" pitchFamily="-84" charset="0"/>
                <a:ea typeface="ＭＳ Ｐゴシック" pitchFamily="-84" charset="-128"/>
                <a:cs typeface="ＭＳ Ｐゴシック" pitchFamily="-84" charset="-128"/>
              </a:rPr>
              <a:t>the encryption algorithm, as it does for AES. In addition, the decryption key</a:t>
            </a:r>
          </a:p>
          <a:p>
            <a:r>
              <a:rPr lang="en-US" dirty="0" smtClean="0">
                <a:latin typeface="Arial" pitchFamily="-84" charset="0"/>
                <a:ea typeface="ＭＳ Ｐゴシック" pitchFamily="-84" charset="-128"/>
                <a:cs typeface="ＭＳ Ｐゴシック" pitchFamily="-84" charset="-128"/>
              </a:rPr>
              <a:t>scheduling need not be implemented.</a:t>
            </a:r>
          </a:p>
        </p:txBody>
      </p:sp>
    </p:spTree>
    <p:extLst>
      <p:ext uri="{BB962C8B-B14F-4D97-AF65-F5344CB8AC3E}">
        <p14:creationId xmlns:p14="http://schemas.microsoft.com/office/powerpoint/2010/main" val="2841497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38D2938-7B65-D742-9CA2-55F207A148F0}" type="slidenum">
              <a:rPr lang="en-AU">
                <a:latin typeface="Arial" pitchFamily="-84" charset="0"/>
              </a:rPr>
              <a:pPr/>
              <a:t>32</a:t>
            </a:fld>
            <a:endParaRPr lang="en-AU">
              <a:latin typeface="Arial"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Note that, with the exception of ECB, all of the NIST-approved block</a:t>
            </a:r>
          </a:p>
          <a:p>
            <a:r>
              <a:rPr lang="en-US" dirty="0" smtClean="0">
                <a:latin typeface="Arial" pitchFamily="-84" charset="0"/>
                <a:ea typeface="ＭＳ Ｐゴシック" pitchFamily="-84" charset="-128"/>
                <a:cs typeface="ＭＳ Ｐゴシック" pitchFamily="-84" charset="-128"/>
              </a:rPr>
              <a:t>cipher modes of operation involve feedback. This is clearly seen in Figure 7.8. To</a:t>
            </a:r>
          </a:p>
          <a:p>
            <a:r>
              <a:rPr lang="en-US" dirty="0" smtClean="0">
                <a:latin typeface="Arial" pitchFamily="-84" charset="0"/>
                <a:ea typeface="ＭＳ Ｐゴシック" pitchFamily="-84" charset="-128"/>
                <a:cs typeface="ＭＳ Ｐゴシック" pitchFamily="-84" charset="-128"/>
              </a:rPr>
              <a:t>highlight the feedback mechanism, it is useful to think of the encryption function</a:t>
            </a:r>
          </a:p>
          <a:p>
            <a:r>
              <a:rPr lang="en-US" dirty="0" smtClean="0">
                <a:latin typeface="Arial" pitchFamily="-84" charset="0"/>
                <a:ea typeface="ＭＳ Ｐゴシック" pitchFamily="-84" charset="-128"/>
                <a:cs typeface="ＭＳ Ｐゴシック" pitchFamily="-84" charset="-128"/>
              </a:rPr>
              <a:t>as taking input from a input register whose length equals the encryption block</a:t>
            </a:r>
          </a:p>
          <a:p>
            <a:r>
              <a:rPr lang="en-US" dirty="0" smtClean="0">
                <a:latin typeface="Arial" pitchFamily="-84" charset="0"/>
                <a:ea typeface="ＭＳ Ｐゴシック" pitchFamily="-84" charset="-128"/>
                <a:cs typeface="ＭＳ Ｐゴシック" pitchFamily="-84" charset="-128"/>
              </a:rPr>
              <a:t>length and with output stored in an output register. The input register is updated</a:t>
            </a:r>
          </a:p>
          <a:p>
            <a:r>
              <a:rPr lang="en-US" dirty="0" smtClean="0">
                <a:latin typeface="Arial" pitchFamily="-84" charset="0"/>
                <a:ea typeface="ＭＳ Ｐゴシック" pitchFamily="-84" charset="-128"/>
                <a:cs typeface="ＭＳ Ｐゴシック" pitchFamily="-84" charset="-128"/>
              </a:rPr>
              <a:t>one block at a time by the feedback mechanism. After each update, the encryption</a:t>
            </a:r>
          </a:p>
          <a:p>
            <a:r>
              <a:rPr lang="en-US" dirty="0" smtClean="0">
                <a:latin typeface="Arial" pitchFamily="-84" charset="0"/>
                <a:ea typeface="ＭＳ Ｐゴシック" pitchFamily="-84" charset="-128"/>
                <a:cs typeface="ＭＳ Ｐゴシック" pitchFamily="-84" charset="-128"/>
              </a:rPr>
              <a:t>algorithm is executed, producing a result in the output register. Meanwhile,</a:t>
            </a:r>
          </a:p>
          <a:p>
            <a:r>
              <a:rPr lang="en-US" dirty="0" smtClean="0">
                <a:latin typeface="Arial" pitchFamily="-84" charset="0"/>
                <a:ea typeface="ＭＳ Ｐゴシック" pitchFamily="-84" charset="-128"/>
                <a:cs typeface="ＭＳ Ｐゴシック" pitchFamily="-84" charset="-128"/>
              </a:rPr>
              <a:t>a block of plaintext is accessed. Note that both OFB and CTR produce output</a:t>
            </a:r>
          </a:p>
          <a:p>
            <a:r>
              <a:rPr lang="en-US" dirty="0" smtClean="0">
                <a:latin typeface="Arial" pitchFamily="-84" charset="0"/>
                <a:ea typeface="ＭＳ Ｐゴシック" pitchFamily="-84" charset="-128"/>
                <a:cs typeface="ＭＳ Ｐゴシック" pitchFamily="-84" charset="-128"/>
              </a:rPr>
              <a:t>that is independent of both the plaintext and the ciphertext. Thus, they are natural</a:t>
            </a:r>
          </a:p>
          <a:p>
            <a:r>
              <a:rPr lang="en-US" dirty="0" smtClean="0">
                <a:latin typeface="Arial" pitchFamily="-84" charset="0"/>
                <a:ea typeface="ＭＳ Ｐゴシック" pitchFamily="-84" charset="-128"/>
                <a:cs typeface="ＭＳ Ｐゴシック" pitchFamily="-84" charset="-128"/>
              </a:rPr>
              <a:t>candidates for stream ciphers that encrypt plaintext by XOR one full block</a:t>
            </a:r>
          </a:p>
          <a:p>
            <a:r>
              <a:rPr lang="en-US" dirty="0" smtClean="0">
                <a:latin typeface="Arial" pitchFamily="-84" charset="0"/>
                <a:ea typeface="ＭＳ Ｐゴシック" pitchFamily="-84" charset="-128"/>
                <a:cs typeface="ＭＳ Ｐゴシック" pitchFamily="-84" charset="-128"/>
              </a:rPr>
              <a:t>at a time.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The modes are summarized in Table 7.1 and described in this and the following sections.</a:t>
            </a:r>
          </a:p>
        </p:txBody>
      </p:sp>
      <p:sp>
        <p:nvSpPr>
          <p:cNvPr id="37892" name="Slide Number Placeholder 3"/>
          <p:cNvSpPr>
            <a:spLocks noGrp="1"/>
          </p:cNvSpPr>
          <p:nvPr>
            <p:ph type="sldNum" sz="quarter" idx="5"/>
          </p:nvPr>
        </p:nvSpPr>
        <p:spPr>
          <a:noFill/>
        </p:spPr>
        <p:txBody>
          <a:bodyPr/>
          <a:lstStyle/>
          <a:p>
            <a:fld id="{1114DA7A-72C1-AF4C-A5E0-570FD844E82A}" type="slidenum">
              <a:rPr lang="en-AU" smtClean="0">
                <a:latin typeface="Arial" pitchFamily="-84" charset="0"/>
              </a:rPr>
              <a:pPr/>
              <a:t>33</a:t>
            </a:fld>
            <a:endParaRPr lang="en-AU" smtClean="0">
              <a:latin typeface="Arial" pitchFamily="-84" charset="0"/>
            </a:endParaRPr>
          </a:p>
        </p:txBody>
      </p:sp>
    </p:spTree>
    <p:extLst>
      <p:ext uri="{BB962C8B-B14F-4D97-AF65-F5344CB8AC3E}">
        <p14:creationId xmlns:p14="http://schemas.microsoft.com/office/powerpoint/2010/main" val="217113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34</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35</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mtClean="0">
                <a:latin typeface="Arial" pitchFamily="-84" charset="0"/>
                <a:ea typeface="ＭＳ Ｐゴシック" pitchFamily="-84" charset="-128"/>
                <a:cs typeface="ＭＳ Ｐゴシック" pitchFamily="-84" charset="-128"/>
              </a:rPr>
              <a:t> In 2010, NIST approved an additional block cipher mode of operation, XTS-AES.</a:t>
            </a:r>
          </a:p>
          <a:p>
            <a:r>
              <a:rPr lang="en-US" smtClean="0">
                <a:latin typeface="Arial" pitchFamily="-84" charset="0"/>
                <a:ea typeface="ＭＳ Ｐゴシック" pitchFamily="-84" charset="-128"/>
                <a:cs typeface="ＭＳ Ｐゴシック" pitchFamily="-84" charset="-128"/>
              </a:rPr>
              <a:t>This mode is also an IEEE standard, IEEE Std 1619-2007, which was developed</a:t>
            </a:r>
          </a:p>
          <a:p>
            <a:r>
              <a:rPr lang="en-US" smtClean="0">
                <a:latin typeface="Arial" pitchFamily="-84" charset="0"/>
                <a:ea typeface="ＭＳ Ｐゴシック" pitchFamily="-84" charset="-128"/>
                <a:cs typeface="ＭＳ Ｐゴシック" pitchFamily="-84" charset="-128"/>
              </a:rPr>
              <a:t>by the IEEE Security in Storage Working Group (P1619). The standard describes</a:t>
            </a:r>
          </a:p>
          <a:p>
            <a:r>
              <a:rPr lang="en-US" smtClean="0">
                <a:latin typeface="Arial" pitchFamily="-84" charset="0"/>
                <a:ea typeface="ＭＳ Ｐゴシック" pitchFamily="-84" charset="-128"/>
                <a:cs typeface="ＭＳ Ｐゴシック" pitchFamily="-84" charset="-128"/>
              </a:rPr>
              <a:t>a method of encryption for data stored in sector-based devices where the threat</a:t>
            </a:r>
          </a:p>
          <a:p>
            <a:r>
              <a:rPr lang="en-US" smtClean="0">
                <a:latin typeface="Arial" pitchFamily="-84" charset="0"/>
                <a:ea typeface="ＭＳ Ｐゴシック" pitchFamily="-84" charset="-128"/>
                <a:cs typeface="ＭＳ Ｐゴシック" pitchFamily="-84" charset="-128"/>
              </a:rPr>
              <a:t>model includes possible access to stored data by the adversary. The standard has</a:t>
            </a:r>
          </a:p>
          <a:p>
            <a:r>
              <a:rPr lang="en-US" smtClean="0">
                <a:latin typeface="Arial" pitchFamily="-84" charset="0"/>
                <a:ea typeface="ＭＳ Ｐゴシック" pitchFamily="-84" charset="-128"/>
                <a:cs typeface="ＭＳ Ｐゴシック" pitchFamily="-84" charset="-128"/>
              </a:rPr>
              <a:t>received widespread industry support.</a:t>
            </a:r>
          </a:p>
          <a:p>
            <a:endParaRPr lang="en-US" smtClean="0">
              <a:latin typeface="Arial" pitchFamily="-84" charset="0"/>
              <a:ea typeface="ＭＳ Ｐゴシック" pitchFamily="-84" charset="-128"/>
              <a:cs typeface="ＭＳ Ｐゴシック" pitchFamily="-84" charset="-128"/>
            </a:endParaRPr>
          </a:p>
          <a:p>
            <a:endParaRPr lang="en-US"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169234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a:ln/>
        </p:spPr>
      </p:sp>
      <p:sp>
        <p:nvSpPr>
          <p:cNvPr id="6041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The XTS-AES mode is based on the concept of a </a:t>
            </a:r>
            <a:r>
              <a:rPr lang="en-US" sz="1200" kern="1200" baseline="0" dirty="0" err="1" smtClean="0">
                <a:solidFill>
                  <a:schemeClr val="tx1"/>
                </a:solidFill>
                <a:latin typeface="Arial" charset="0"/>
                <a:ea typeface="ＭＳ Ｐゴシック" charset="-128"/>
                <a:cs typeface="ＭＳ Ｐゴシック" charset="-128"/>
              </a:rPr>
              <a:t>tweakable</a:t>
            </a:r>
            <a:r>
              <a:rPr lang="en-US" sz="1200" kern="1200" baseline="0" dirty="0" smtClean="0">
                <a:solidFill>
                  <a:schemeClr val="tx1"/>
                </a:solidFill>
                <a:latin typeface="Arial" charset="0"/>
                <a:ea typeface="ＭＳ Ｐゴシック" charset="-128"/>
                <a:cs typeface="ＭＳ Ｐゴシック" charset="-128"/>
              </a:rPr>
              <a:t> block cipher , introduced</a:t>
            </a:r>
          </a:p>
          <a:p>
            <a:r>
              <a:rPr lang="en-US" sz="1200" kern="1200" baseline="0" dirty="0" smtClean="0">
                <a:solidFill>
                  <a:schemeClr val="tx1"/>
                </a:solidFill>
                <a:latin typeface="Arial" charset="0"/>
                <a:ea typeface="ＭＳ Ｐゴシック" charset="-128"/>
                <a:cs typeface="ＭＳ Ｐゴシック" charset="-128"/>
              </a:rPr>
              <a:t>in [LISK02], which functions in much the same manner as a salt used with</a:t>
            </a:r>
          </a:p>
          <a:p>
            <a:r>
              <a:rPr lang="en-US" sz="1200" kern="1200" baseline="0" dirty="0" smtClean="0">
                <a:solidFill>
                  <a:schemeClr val="tx1"/>
                </a:solidFill>
                <a:latin typeface="Arial" charset="0"/>
                <a:ea typeface="ＭＳ Ｐゴシック" charset="-128"/>
                <a:cs typeface="ＭＳ Ｐゴシック" charset="-128"/>
              </a:rPr>
              <a:t>passwords, as described in Chapter 22. The form of this concept used in XTS-AES</a:t>
            </a:r>
          </a:p>
          <a:p>
            <a:r>
              <a:rPr lang="en-US" sz="1200" kern="1200" baseline="0" dirty="0" smtClean="0">
                <a:solidFill>
                  <a:schemeClr val="tx1"/>
                </a:solidFill>
                <a:latin typeface="Arial" charset="0"/>
                <a:ea typeface="ＭＳ Ｐゴシック" charset="-128"/>
                <a:cs typeface="ＭＳ Ｐゴシック" charset="-128"/>
              </a:rPr>
              <a:t>was first described in [ROGA04].</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Before examining XTS-AES, let us consider the general structure of a </a:t>
            </a:r>
            <a:r>
              <a:rPr lang="en-US" dirty="0" err="1" smtClean="0">
                <a:latin typeface="Arial" pitchFamily="-84" charset="0"/>
                <a:ea typeface="ＭＳ Ｐゴシック" pitchFamily="-84" charset="-128"/>
                <a:cs typeface="ＭＳ Ｐゴシック" pitchFamily="-84" charset="-128"/>
              </a:rPr>
              <a:t>tweakable</a:t>
            </a:r>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block cipher. A </a:t>
            </a:r>
            <a:r>
              <a:rPr lang="en-US" dirty="0" err="1" smtClean="0">
                <a:latin typeface="Arial" pitchFamily="-84" charset="0"/>
                <a:ea typeface="ＭＳ Ｐゴシック" pitchFamily="-84" charset="-128"/>
                <a:cs typeface="ＭＳ Ｐゴシック" pitchFamily="-84" charset="-128"/>
              </a:rPr>
              <a:t>tweakable</a:t>
            </a:r>
            <a:r>
              <a:rPr lang="en-US" dirty="0" smtClean="0">
                <a:latin typeface="Arial" pitchFamily="-84" charset="0"/>
                <a:ea typeface="ＭＳ Ｐゴシック" pitchFamily="-84" charset="-128"/>
                <a:cs typeface="ＭＳ Ｐゴシック" pitchFamily="-84" charset="-128"/>
              </a:rPr>
              <a:t> block cipher is one that has three inputs: a plaintext P ,</a:t>
            </a:r>
          </a:p>
          <a:p>
            <a:r>
              <a:rPr lang="en-US" dirty="0" smtClean="0">
                <a:latin typeface="Arial" pitchFamily="-84" charset="0"/>
                <a:ea typeface="ＭＳ Ｐゴシック" pitchFamily="-84" charset="-128"/>
                <a:cs typeface="ＭＳ Ｐゴシック" pitchFamily="-84" charset="-128"/>
              </a:rPr>
              <a:t>a symmetric key K , and a tweak T ; and produces a ciphertext output C . We can</a:t>
            </a:r>
          </a:p>
          <a:p>
            <a:r>
              <a:rPr lang="en-US" dirty="0" smtClean="0">
                <a:latin typeface="Arial" pitchFamily="-84" charset="0"/>
                <a:ea typeface="ＭＳ Ｐゴシック" pitchFamily="-84" charset="-128"/>
                <a:cs typeface="ＭＳ Ｐゴシック" pitchFamily="-84" charset="-128"/>
              </a:rPr>
              <a:t>write this as C =  E(K , T , P ). The tweak need not be kept secret. Whereas the purpose</a:t>
            </a:r>
          </a:p>
          <a:p>
            <a:r>
              <a:rPr lang="en-US" dirty="0" smtClean="0">
                <a:latin typeface="Arial" pitchFamily="-84" charset="0"/>
                <a:ea typeface="ＭＳ Ｐゴシック" pitchFamily="-84" charset="-128"/>
                <a:cs typeface="ＭＳ Ｐゴシック" pitchFamily="-84" charset="-128"/>
              </a:rPr>
              <a:t>of the key is to provide security, the purpose of the tweak is to provide variability.</a:t>
            </a:r>
          </a:p>
          <a:p>
            <a:r>
              <a:rPr lang="en-US" dirty="0" smtClean="0">
                <a:latin typeface="Arial" pitchFamily="-84" charset="0"/>
                <a:ea typeface="ＭＳ Ｐゴシック" pitchFamily="-84" charset="-128"/>
                <a:cs typeface="ＭＳ Ｐゴシック" pitchFamily="-84" charset="-128"/>
              </a:rPr>
              <a:t>That is, the use of different tweaks with the same plaintext and same key</a:t>
            </a:r>
          </a:p>
          <a:p>
            <a:r>
              <a:rPr lang="en-US" dirty="0" smtClean="0">
                <a:latin typeface="Arial" pitchFamily="-84" charset="0"/>
                <a:ea typeface="ＭＳ Ｐゴシック" pitchFamily="-84" charset="-128"/>
                <a:cs typeface="ＭＳ Ｐゴシック" pitchFamily="-84" charset="-128"/>
              </a:rPr>
              <a:t> produces different outputs.</a:t>
            </a:r>
          </a:p>
        </p:txBody>
      </p:sp>
      <p:sp>
        <p:nvSpPr>
          <p:cNvPr id="60420" name="Slide Number Placeholder 3"/>
          <p:cNvSpPr>
            <a:spLocks noGrp="1"/>
          </p:cNvSpPr>
          <p:nvPr>
            <p:ph type="sldNum" sz="quarter" idx="5"/>
          </p:nvPr>
        </p:nvSpPr>
        <p:spPr>
          <a:noFill/>
        </p:spPr>
        <p:txBody>
          <a:bodyPr/>
          <a:lstStyle/>
          <a:p>
            <a:fld id="{A6716256-34F0-2545-A0AA-4766A5E81DFA}" type="slidenum">
              <a:rPr lang="en-AU" smtClean="0">
                <a:latin typeface="Arial" pitchFamily="-84" charset="0"/>
              </a:rPr>
              <a:pPr/>
              <a:t>36</a:t>
            </a:fld>
            <a:endParaRPr lang="en-AU" smtClean="0">
              <a:latin typeface="Arial" pitchFamily="-8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a:ln/>
        </p:spPr>
      </p:sp>
      <p:sp>
        <p:nvSpPr>
          <p:cNvPr id="60419"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The XTS-AES mode is based on the concept of a </a:t>
            </a:r>
            <a:r>
              <a:rPr lang="en-US" sz="1200" kern="1200" baseline="0" dirty="0" err="1" smtClean="0">
                <a:solidFill>
                  <a:schemeClr val="tx1"/>
                </a:solidFill>
                <a:latin typeface="Arial" charset="0"/>
                <a:ea typeface="ＭＳ Ｐゴシック" charset="-128"/>
                <a:cs typeface="ＭＳ Ｐゴシック" charset="-128"/>
              </a:rPr>
              <a:t>tweakable</a:t>
            </a:r>
            <a:r>
              <a:rPr lang="en-US" sz="1200" kern="1200" baseline="0" dirty="0" smtClean="0">
                <a:solidFill>
                  <a:schemeClr val="tx1"/>
                </a:solidFill>
                <a:latin typeface="Arial" charset="0"/>
                <a:ea typeface="ＭＳ Ｐゴシック" charset="-128"/>
                <a:cs typeface="ＭＳ Ｐゴシック" charset="-128"/>
              </a:rPr>
              <a:t> block cipher , introduced</a:t>
            </a:r>
          </a:p>
          <a:p>
            <a:r>
              <a:rPr lang="en-US" sz="1200" kern="1200" baseline="0" dirty="0" smtClean="0">
                <a:solidFill>
                  <a:schemeClr val="tx1"/>
                </a:solidFill>
                <a:latin typeface="Arial" charset="0"/>
                <a:ea typeface="ＭＳ Ｐゴシック" charset="-128"/>
                <a:cs typeface="ＭＳ Ｐゴシック" charset="-128"/>
              </a:rPr>
              <a:t>in [LISK02], which functions in much the same manner as a salt used with</a:t>
            </a:r>
          </a:p>
          <a:p>
            <a:r>
              <a:rPr lang="en-US" sz="1200" kern="1200" baseline="0" dirty="0" smtClean="0">
                <a:solidFill>
                  <a:schemeClr val="tx1"/>
                </a:solidFill>
                <a:latin typeface="Arial" charset="0"/>
                <a:ea typeface="ＭＳ Ｐゴシック" charset="-128"/>
                <a:cs typeface="ＭＳ Ｐゴシック" charset="-128"/>
              </a:rPr>
              <a:t>passwords, as described in Chapter 22. The form of this concept used in XTS-AES</a:t>
            </a:r>
          </a:p>
          <a:p>
            <a:r>
              <a:rPr lang="en-US" sz="1200" kern="1200" baseline="0" dirty="0" smtClean="0">
                <a:solidFill>
                  <a:schemeClr val="tx1"/>
                </a:solidFill>
                <a:latin typeface="Arial" charset="0"/>
                <a:ea typeface="ＭＳ Ｐゴシック" charset="-128"/>
                <a:cs typeface="ＭＳ Ｐゴシック" charset="-128"/>
              </a:rPr>
              <a:t>was first described in [ROGA04].</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Before examining XTS-AES, let us consider the general structure of a </a:t>
            </a:r>
            <a:r>
              <a:rPr lang="en-US" dirty="0" err="1" smtClean="0">
                <a:latin typeface="Arial" pitchFamily="-84" charset="0"/>
                <a:ea typeface="ＭＳ Ｐゴシック" pitchFamily="-84" charset="-128"/>
                <a:cs typeface="ＭＳ Ｐゴシック" pitchFamily="-84" charset="-128"/>
              </a:rPr>
              <a:t>tweakable</a:t>
            </a:r>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block cipher. A </a:t>
            </a:r>
            <a:r>
              <a:rPr lang="en-US" dirty="0" err="1" smtClean="0">
                <a:latin typeface="Arial" pitchFamily="-84" charset="0"/>
                <a:ea typeface="ＭＳ Ｐゴシック" pitchFamily="-84" charset="-128"/>
                <a:cs typeface="ＭＳ Ｐゴシック" pitchFamily="-84" charset="-128"/>
              </a:rPr>
              <a:t>tweakable</a:t>
            </a:r>
            <a:r>
              <a:rPr lang="en-US" dirty="0" smtClean="0">
                <a:latin typeface="Arial" pitchFamily="-84" charset="0"/>
                <a:ea typeface="ＭＳ Ｐゴシック" pitchFamily="-84" charset="-128"/>
                <a:cs typeface="ＭＳ Ｐゴシック" pitchFamily="-84" charset="-128"/>
              </a:rPr>
              <a:t> block cipher is one that has three inputs: a plaintext P ,</a:t>
            </a:r>
          </a:p>
          <a:p>
            <a:r>
              <a:rPr lang="en-US" dirty="0" smtClean="0">
                <a:latin typeface="Arial" pitchFamily="-84" charset="0"/>
                <a:ea typeface="ＭＳ Ｐゴシック" pitchFamily="-84" charset="-128"/>
                <a:cs typeface="ＭＳ Ｐゴシック" pitchFamily="-84" charset="-128"/>
              </a:rPr>
              <a:t>a symmetric key K , and a tweak T ; and produces a ciphertext output C . We can</a:t>
            </a:r>
          </a:p>
          <a:p>
            <a:r>
              <a:rPr lang="en-US" dirty="0" smtClean="0">
                <a:latin typeface="Arial" pitchFamily="-84" charset="0"/>
                <a:ea typeface="ＭＳ Ｐゴシック" pitchFamily="-84" charset="-128"/>
                <a:cs typeface="ＭＳ Ｐゴシック" pitchFamily="-84" charset="-128"/>
              </a:rPr>
              <a:t>write this as C =  E(K , T , P ). The tweak need not be kept secret. Whereas the purpose</a:t>
            </a:r>
          </a:p>
          <a:p>
            <a:r>
              <a:rPr lang="en-US" dirty="0" smtClean="0">
                <a:latin typeface="Arial" pitchFamily="-84" charset="0"/>
                <a:ea typeface="ＭＳ Ｐゴシック" pitchFamily="-84" charset="-128"/>
                <a:cs typeface="ＭＳ Ｐゴシック" pitchFamily="-84" charset="-128"/>
              </a:rPr>
              <a:t>of the key is to provide security, the purpose of the tweak is to provide variability.</a:t>
            </a:r>
          </a:p>
          <a:p>
            <a:r>
              <a:rPr lang="en-US" dirty="0" smtClean="0">
                <a:latin typeface="Arial" pitchFamily="-84" charset="0"/>
                <a:ea typeface="ＭＳ Ｐゴシック" pitchFamily="-84" charset="-128"/>
                <a:cs typeface="ＭＳ Ｐゴシック" pitchFamily="-84" charset="-128"/>
              </a:rPr>
              <a:t>That is, the use of different tweaks with the same plaintext and same key</a:t>
            </a:r>
          </a:p>
          <a:p>
            <a:r>
              <a:rPr lang="en-US" dirty="0" smtClean="0">
                <a:latin typeface="Arial" pitchFamily="-84" charset="0"/>
                <a:ea typeface="ＭＳ Ｐゴシック" pitchFamily="-84" charset="-128"/>
                <a:cs typeface="ＭＳ Ｐゴシック" pitchFamily="-84" charset="-128"/>
              </a:rPr>
              <a:t> produces different outputs.</a:t>
            </a:r>
          </a:p>
        </p:txBody>
      </p:sp>
      <p:sp>
        <p:nvSpPr>
          <p:cNvPr id="60420" name="Slide Number Placeholder 3"/>
          <p:cNvSpPr>
            <a:spLocks noGrp="1"/>
          </p:cNvSpPr>
          <p:nvPr>
            <p:ph type="sldNum" sz="quarter" idx="5"/>
          </p:nvPr>
        </p:nvSpPr>
        <p:spPr>
          <a:noFill/>
        </p:spPr>
        <p:txBody>
          <a:bodyPr/>
          <a:lstStyle/>
          <a:p>
            <a:fld id="{A6716256-34F0-2545-A0AA-4766A5E81DFA}" type="slidenum">
              <a:rPr lang="en-AU" smtClean="0">
                <a:latin typeface="Arial" pitchFamily="-84" charset="0"/>
              </a:rPr>
              <a:pPr/>
              <a:t>37</a:t>
            </a:fld>
            <a:endParaRPr lang="en-AU" smtClean="0">
              <a:latin typeface="Arial" pitchFamily="-84" charset="0"/>
            </a:endParaRPr>
          </a:p>
        </p:txBody>
      </p:sp>
    </p:spTree>
    <p:extLst>
      <p:ext uri="{BB962C8B-B14F-4D97-AF65-F5344CB8AC3E}">
        <p14:creationId xmlns:p14="http://schemas.microsoft.com/office/powerpoint/2010/main" val="3762329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7815F0C9-7D18-5647-BB4F-F516422E2DBB}" type="slidenum">
              <a:rPr lang="en-AU">
                <a:latin typeface="Arial" pitchFamily="-84" charset="0"/>
              </a:rPr>
              <a:pPr/>
              <a:t>38</a:t>
            </a:fld>
            <a:endParaRPr lang="en-AU">
              <a:latin typeface="Arial" pitchFamily="-84" charset="0"/>
            </a:endParaRPr>
          </a:p>
        </p:txBody>
      </p:sp>
      <p:sp>
        <p:nvSpPr>
          <p:cNvPr id="64515" name="Rectangle 2"/>
          <p:cNvSpPr>
            <a:spLocks noGrp="1" noRot="1" noChangeAspect="1" noChangeArrowheads="1" noTextEdit="1"/>
          </p:cNvSpPr>
          <p:nvPr>
            <p:ph type="sldImg"/>
          </p:nvPr>
        </p:nvSpPr>
        <p:spPr>
          <a:solidFill>
            <a:srgbClr val="FFFFFF"/>
          </a:solidFill>
          <a:ln/>
        </p:spPr>
      </p:sp>
      <p:sp>
        <p:nvSpPr>
          <p:cNvPr id="64516"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Figure 7.10 shows the encryption and decryption of a single block. The operation involves</a:t>
            </a:r>
          </a:p>
          <a:p>
            <a:r>
              <a:rPr lang="en-US" dirty="0" smtClean="0">
                <a:latin typeface="Arial" pitchFamily="-84" charset="0"/>
                <a:ea typeface="ＭＳ Ｐゴシック" pitchFamily="-84" charset="-128"/>
                <a:cs typeface="ＭＳ Ｐゴシック" pitchFamily="-84" charset="-128"/>
              </a:rPr>
              <a:t>two instances of the AES algorithm with two keys</a:t>
            </a:r>
            <a:r>
              <a:rPr lang="en-US" dirty="0" smtClean="0">
                <a:latin typeface="Arial" pitchFamily="-84" charset="0"/>
                <a:ea typeface="ＭＳ Ｐゴシック" pitchFamily="-84" charset="-128"/>
                <a:cs typeface="ＭＳ Ｐゴシック" pitchFamily="-84" charset="-128"/>
              </a:rPr>
              <a:t>.</a:t>
            </a:r>
          </a:p>
          <a:p>
            <a:r>
              <a:rPr lang="en-US" sz="1200" b="0" i="0" u="none" strike="noStrike" kern="1200" baseline="0" dirty="0" smtClean="0">
                <a:solidFill>
                  <a:schemeClr val="tx1"/>
                </a:solidFill>
                <a:latin typeface="Arial" charset="0"/>
                <a:ea typeface="ＭＳ Ｐゴシック" charset="-128"/>
                <a:cs typeface="ＭＳ Ｐゴシック" charset="-128"/>
              </a:rPr>
              <a:t>⊗ Modular multiplication</a:t>
            </a:r>
            <a:endParaRPr lang="en-AU" dirty="0" smtClean="0">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The plaintext of a sector or data unit is organized into blocks of 128 bits. Blocks are</a:t>
            </a:r>
          </a:p>
          <a:p>
            <a:pPr>
              <a:defRPr/>
            </a:pPr>
            <a:r>
              <a:rPr lang="en-US" dirty="0" smtClean="0"/>
              <a:t>labeled P</a:t>
            </a:r>
            <a:r>
              <a:rPr lang="en-US" baseline="-25000" dirty="0" smtClean="0"/>
              <a:t>0</a:t>
            </a:r>
            <a:r>
              <a:rPr lang="en-US" dirty="0" smtClean="0"/>
              <a:t> , P</a:t>
            </a:r>
            <a:r>
              <a:rPr lang="en-US" baseline="-25000" dirty="0" smtClean="0"/>
              <a:t>1 </a:t>
            </a:r>
            <a:r>
              <a:rPr lang="en-US" dirty="0" smtClean="0"/>
              <a:t>, . . .  , P</a:t>
            </a:r>
            <a:r>
              <a:rPr lang="en-US" baseline="-25000" dirty="0" smtClean="0"/>
              <a:t>m</a:t>
            </a:r>
            <a:r>
              <a:rPr lang="en-US" dirty="0" smtClean="0"/>
              <a:t> . The last block my be null or may contain from 1 to 127 bits.</a:t>
            </a:r>
          </a:p>
          <a:p>
            <a:pPr>
              <a:defRPr/>
            </a:pPr>
            <a:r>
              <a:rPr lang="en-US" dirty="0" smtClean="0"/>
              <a:t>In other words, the input to the XTS-AES algorithm consists of m  128-bit blocks</a:t>
            </a:r>
          </a:p>
          <a:p>
            <a:pPr>
              <a:defRPr/>
            </a:pPr>
            <a:r>
              <a:rPr lang="en-US" dirty="0" smtClean="0"/>
              <a:t>and possibly a final partial block.</a:t>
            </a:r>
          </a:p>
          <a:p>
            <a:pPr>
              <a:defRPr/>
            </a:pPr>
            <a:endParaRPr lang="en-US" dirty="0" smtClean="0"/>
          </a:p>
          <a:p>
            <a:pPr>
              <a:defRPr/>
            </a:pPr>
            <a:r>
              <a:rPr lang="en-US" dirty="0" smtClean="0"/>
              <a:t> As can be seen, XTS-AES mode, like CTR mode, is suitable for parallel operation.</a:t>
            </a:r>
          </a:p>
          <a:p>
            <a:pPr>
              <a:defRPr/>
            </a:pPr>
            <a:r>
              <a:rPr lang="en-US" dirty="0" smtClean="0"/>
              <a:t>Because there is no chaining, multiple blocks can be encrypted or decrypted</a:t>
            </a:r>
          </a:p>
          <a:p>
            <a:pPr>
              <a:defRPr/>
            </a:pPr>
            <a:r>
              <a:rPr lang="en-US" dirty="0" smtClean="0"/>
              <a:t>simultaneously. Unlike CTR mode, XTS-AES mode includes a nonce (the parameter</a:t>
            </a:r>
          </a:p>
          <a:p>
            <a:pPr>
              <a:defRPr/>
            </a:pPr>
            <a:r>
              <a:rPr lang="en-US" dirty="0" smtClean="0"/>
              <a:t>i ) as well as a counter (parameter j ).</a:t>
            </a:r>
          </a:p>
          <a:p>
            <a:pPr>
              <a:defRPr/>
            </a:pPr>
            <a:endParaRPr lang="en-US" dirty="0" smtClean="0"/>
          </a:p>
          <a:p>
            <a:pPr>
              <a:defRPr/>
            </a:pPr>
            <a:r>
              <a:rPr lang="en-US" dirty="0" smtClean="0"/>
              <a:t>For encryption and decryption, each block is treated independently and</a:t>
            </a:r>
          </a:p>
          <a:p>
            <a:pPr>
              <a:defRPr/>
            </a:pPr>
            <a:r>
              <a:rPr lang="en-US" dirty="0" smtClean="0"/>
              <a:t>encrypted/decrypted as shown in Figure 7.10. The only exception occurs when</a:t>
            </a:r>
          </a:p>
          <a:p>
            <a:pPr>
              <a:defRPr/>
            </a:pPr>
            <a:r>
              <a:rPr lang="en-US" dirty="0" smtClean="0"/>
              <a:t>the last block has less than 128 bits. In that case, the last two blocks are encrypted/</a:t>
            </a:r>
          </a:p>
          <a:p>
            <a:pPr>
              <a:defRPr/>
            </a:pPr>
            <a:r>
              <a:rPr lang="en-US" dirty="0" smtClean="0"/>
              <a:t>decrypted using a ciphertext-stealing  technique instead of padding.</a:t>
            </a:r>
          </a:p>
          <a:p>
            <a:pPr>
              <a:defRPr/>
            </a:pPr>
            <a:r>
              <a:rPr lang="en-US" dirty="0" smtClean="0"/>
              <a:t>Figure 7.11 shows the scheme.</a:t>
            </a:r>
            <a:endParaRPr lang="en-US" dirty="0"/>
          </a:p>
        </p:txBody>
      </p:sp>
      <p:sp>
        <p:nvSpPr>
          <p:cNvPr id="66564" name="Slide Number Placeholder 3"/>
          <p:cNvSpPr>
            <a:spLocks noGrp="1"/>
          </p:cNvSpPr>
          <p:nvPr>
            <p:ph type="sldNum" sz="quarter" idx="5"/>
          </p:nvPr>
        </p:nvSpPr>
        <p:spPr>
          <a:noFill/>
        </p:spPr>
        <p:txBody>
          <a:bodyPr/>
          <a:lstStyle/>
          <a:p>
            <a:fld id="{D645595F-7135-2A4A-B860-5475D590E484}" type="slidenum">
              <a:rPr lang="en-AU" smtClean="0">
                <a:latin typeface="Arial" pitchFamily="-84" charset="0"/>
              </a:rPr>
              <a:pPr/>
              <a:t>39</a:t>
            </a:fld>
            <a:endParaRPr lang="en-AU" smtClean="0">
              <a:latin typeface="Arial" pitchFamily="-8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Thus, the use of double DES results in a mapping</a:t>
            </a:r>
          </a:p>
          <a:p>
            <a:r>
              <a:rPr lang="en-US" dirty="0" smtClean="0">
                <a:latin typeface="Arial" pitchFamily="-84" charset="0"/>
                <a:ea typeface="ＭＳ Ｐゴシック" pitchFamily="-84" charset="-128"/>
                <a:cs typeface="ＭＳ Ｐゴシック" pitchFamily="-84" charset="-128"/>
              </a:rPr>
              <a:t>that is not equivalent to a single DES encryption. But there is a way to attack this</a:t>
            </a:r>
          </a:p>
          <a:p>
            <a:r>
              <a:rPr lang="en-US" dirty="0" smtClean="0">
                <a:latin typeface="Arial" pitchFamily="-84" charset="0"/>
                <a:ea typeface="ＭＳ Ｐゴシック" pitchFamily="-84" charset="-128"/>
                <a:cs typeface="ＭＳ Ｐゴシック" pitchFamily="-84" charset="-128"/>
              </a:rPr>
              <a:t>scheme, one that does not depend on any particular property of DES but that will</a:t>
            </a:r>
          </a:p>
          <a:p>
            <a:r>
              <a:rPr lang="en-US" dirty="0" smtClean="0">
                <a:latin typeface="Arial" pitchFamily="-84" charset="0"/>
                <a:ea typeface="ＭＳ Ｐゴシック" pitchFamily="-84" charset="-128"/>
                <a:cs typeface="ＭＳ Ｐゴシック" pitchFamily="-84" charset="-128"/>
              </a:rPr>
              <a:t>work against any block encryption cipher.</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The algorithm, known as a meet-in-the-middle attack , was first described in</a:t>
            </a:r>
          </a:p>
          <a:p>
            <a:r>
              <a:rPr lang="en-US" dirty="0" smtClean="0">
                <a:latin typeface="Arial" pitchFamily="-84" charset="0"/>
                <a:ea typeface="ＭＳ Ｐゴシック" pitchFamily="-84" charset="-128"/>
                <a:cs typeface="ＭＳ Ｐゴシック" pitchFamily="-84" charset="-128"/>
              </a:rPr>
              <a:t>[DIFF77].</a:t>
            </a:r>
          </a:p>
        </p:txBody>
      </p:sp>
      <p:sp>
        <p:nvSpPr>
          <p:cNvPr id="25604" name="Slide Number Placeholder 3"/>
          <p:cNvSpPr>
            <a:spLocks noGrp="1"/>
          </p:cNvSpPr>
          <p:nvPr>
            <p:ph type="sldNum" sz="quarter" idx="5"/>
          </p:nvPr>
        </p:nvSpPr>
        <p:spPr>
          <a:noFill/>
        </p:spPr>
        <p:txBody>
          <a:bodyPr/>
          <a:lstStyle/>
          <a:p>
            <a:fld id="{F060A7CE-322E-B748-A38B-12157840A821}" type="slidenum">
              <a:rPr lang="en-AU" smtClean="0">
                <a:latin typeface="Arial" pitchFamily="-84" charset="0"/>
              </a:rPr>
              <a:pPr/>
              <a:t>4</a:t>
            </a:fld>
            <a:endParaRPr lang="en-AU" smtClean="0">
              <a:latin typeface="Arial" pitchFamily="-8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Format-preserving encryption (FPE) refers to any encryption technique that takes</a:t>
            </a:r>
          </a:p>
          <a:p>
            <a:r>
              <a:rPr lang="en-US" sz="1200" kern="1200" baseline="0" dirty="0" smtClean="0">
                <a:solidFill>
                  <a:schemeClr val="tx1"/>
                </a:solidFill>
                <a:latin typeface="Arial" charset="0"/>
                <a:ea typeface="ＭＳ Ｐゴシック" charset="-128"/>
                <a:cs typeface="ＭＳ Ｐゴシック" charset="-128"/>
              </a:rPr>
              <a:t>a plaintext in a given format and produces a ciphertext in the same format. For</a:t>
            </a:r>
          </a:p>
          <a:p>
            <a:r>
              <a:rPr lang="en-US" sz="1200" kern="1200" baseline="0" dirty="0" smtClean="0">
                <a:solidFill>
                  <a:schemeClr val="tx1"/>
                </a:solidFill>
                <a:latin typeface="Arial" charset="0"/>
                <a:ea typeface="ＭＳ Ｐゴシック" charset="-128"/>
                <a:cs typeface="ＭＳ Ｐゴシック" charset="-128"/>
              </a:rPr>
              <a:t>example, credit cards consist of 16 decimal digits. An FPE that can accept this type of</a:t>
            </a:r>
          </a:p>
          <a:p>
            <a:r>
              <a:rPr lang="en-US" sz="1200" kern="1200" baseline="0" dirty="0" smtClean="0">
                <a:solidFill>
                  <a:schemeClr val="tx1"/>
                </a:solidFill>
                <a:latin typeface="Arial" charset="0"/>
                <a:ea typeface="ＭＳ Ｐゴシック" charset="-128"/>
                <a:cs typeface="ＭＳ Ｐゴシック" charset="-128"/>
              </a:rPr>
              <a:t>input would produce a ciphertext output of 16 decimal digits. Note that the ciphertext</a:t>
            </a:r>
          </a:p>
          <a:p>
            <a:r>
              <a:rPr lang="en-US" sz="1200" kern="1200" baseline="0" dirty="0" smtClean="0">
                <a:solidFill>
                  <a:schemeClr val="tx1"/>
                </a:solidFill>
                <a:latin typeface="Arial" charset="0"/>
                <a:ea typeface="ＭＳ Ｐゴシック" charset="-128"/>
                <a:cs typeface="ＭＳ Ｐゴシック" charset="-128"/>
              </a:rPr>
              <a:t>need not be, and in fact is unlikely to be, a valid credit card number. But it will have</a:t>
            </a:r>
          </a:p>
          <a:p>
            <a:r>
              <a:rPr lang="en-US" sz="1200" kern="1200" baseline="0" dirty="0" smtClean="0">
                <a:solidFill>
                  <a:schemeClr val="tx1"/>
                </a:solidFill>
                <a:latin typeface="Arial" charset="0"/>
                <a:ea typeface="ＭＳ Ｐゴシック" charset="-128"/>
                <a:cs typeface="ＭＳ Ｐゴシック" charset="-128"/>
              </a:rPr>
              <a:t>the same format and can be stored in the same way as credit card number plaintext.</a:t>
            </a:r>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charset="-128"/>
                <a:cs typeface="ＭＳ Ｐゴシック" charset="-128"/>
              </a:rPr>
              <a:t> Format-preserving encryption (FPE) refers to any encryption technique that takes</a:t>
            </a:r>
          </a:p>
          <a:p>
            <a:r>
              <a:rPr lang="en-US" sz="1200" kern="1200" baseline="0" dirty="0" smtClean="0">
                <a:solidFill>
                  <a:schemeClr val="tx1"/>
                </a:solidFill>
                <a:latin typeface="Arial" charset="0"/>
                <a:ea typeface="ＭＳ Ｐゴシック" charset="-128"/>
                <a:cs typeface="ＭＳ Ｐゴシック" charset="-128"/>
              </a:rPr>
              <a:t>a plaintext in a given format and produces a ciphertext in the same format. For</a:t>
            </a:r>
          </a:p>
          <a:p>
            <a:r>
              <a:rPr lang="en-US" sz="1200" kern="1200" baseline="0" dirty="0" smtClean="0">
                <a:solidFill>
                  <a:schemeClr val="tx1"/>
                </a:solidFill>
                <a:latin typeface="Arial" charset="0"/>
                <a:ea typeface="ＭＳ Ｐゴシック" charset="-128"/>
                <a:cs typeface="ＭＳ Ｐゴシック" charset="-128"/>
              </a:rPr>
              <a:t>example, credit cards consist of 16 decimal digits. An FPE that can accept this type of</a:t>
            </a:r>
          </a:p>
          <a:p>
            <a:r>
              <a:rPr lang="en-US" sz="1200" kern="1200" baseline="0" dirty="0" smtClean="0">
                <a:solidFill>
                  <a:schemeClr val="tx1"/>
                </a:solidFill>
                <a:latin typeface="Arial" charset="0"/>
                <a:ea typeface="ＭＳ Ｐゴシック" charset="-128"/>
                <a:cs typeface="ＭＳ Ｐゴシック" charset="-128"/>
              </a:rPr>
              <a:t>input would produce a ciphertext output of 16 decimal digits. Note that the ciphertext</a:t>
            </a:r>
          </a:p>
          <a:p>
            <a:r>
              <a:rPr lang="en-US" sz="1200" kern="1200" baseline="0" dirty="0" smtClean="0">
                <a:solidFill>
                  <a:schemeClr val="tx1"/>
                </a:solidFill>
                <a:latin typeface="Arial" charset="0"/>
                <a:ea typeface="ＭＳ Ｐゴシック" charset="-128"/>
                <a:cs typeface="ＭＳ Ｐゴシック" charset="-128"/>
              </a:rPr>
              <a:t>need not be, and in fact is unlikely to be, a valid credit card number. But it will have</a:t>
            </a:r>
          </a:p>
          <a:p>
            <a:r>
              <a:rPr lang="en-US" sz="1200" kern="1200" baseline="0" dirty="0" smtClean="0">
                <a:solidFill>
                  <a:schemeClr val="tx1"/>
                </a:solidFill>
                <a:latin typeface="Arial" charset="0"/>
                <a:ea typeface="ＭＳ Ｐゴシック" charset="-128"/>
                <a:cs typeface="ＭＳ Ｐゴシック" charset="-128"/>
              </a:rPr>
              <a:t>the same format and can be stored in the same way as credit card number plaintext.</a:t>
            </a:r>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41</a:t>
            </a:fld>
            <a:endParaRPr lang="en-AU" dirty="0"/>
          </a:p>
        </p:txBody>
      </p:sp>
    </p:spTree>
    <p:extLst>
      <p:ext uri="{BB962C8B-B14F-4D97-AF65-F5344CB8AC3E}">
        <p14:creationId xmlns:p14="http://schemas.microsoft.com/office/powerpoint/2010/main" val="2029961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A general-purpose standardized FPE should meet a number of requirements: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1.  The ciphertext is of the same length and format as the plaintext.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It should be adaptable to work with a variety of character and number types.</a:t>
            </a:r>
          </a:p>
          <a:p>
            <a:r>
              <a:rPr lang="en-US" sz="1200" kern="1200" baseline="0" dirty="0" smtClean="0">
                <a:solidFill>
                  <a:schemeClr val="tx1"/>
                </a:solidFill>
                <a:latin typeface="Arial" charset="0"/>
                <a:ea typeface="ＭＳ Ｐゴシック" charset="-128"/>
                <a:cs typeface="ＭＳ Ｐゴシック" charset="-128"/>
              </a:rPr>
              <a:t>Examples include decimal digits, lowercase alphabetic characters, and the full</a:t>
            </a:r>
          </a:p>
          <a:p>
            <a:r>
              <a:rPr lang="en-US" sz="1200" kern="1200" baseline="0" dirty="0" smtClean="0">
                <a:solidFill>
                  <a:schemeClr val="tx1"/>
                </a:solidFill>
                <a:latin typeface="Arial" charset="0"/>
                <a:ea typeface="ＭＳ Ｐゴシック" charset="-128"/>
                <a:cs typeface="ＭＳ Ｐゴシック" charset="-128"/>
              </a:rPr>
              <a:t>character set of a standard keyboard or international keyboard.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3.  It should work with variable plaintext lengths.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4.  Security strength should be comparable to that achieved with AES.</a:t>
            </a:r>
          </a:p>
          <a:p>
            <a:endParaRPr lang="en-US" sz="1200" kern="1200" baseline="0" dirty="0" smtClean="0">
              <a:solidFill>
                <a:schemeClr val="tx1"/>
              </a:solidFill>
              <a:latin typeface="Arial" charset="0"/>
              <a:ea typeface="ＭＳ Ｐゴシック" charset="-128"/>
              <a:cs typeface="ＭＳ Ｐゴシック" charset="-128"/>
            </a:endParaRPr>
          </a:p>
          <a:p>
            <a:pPr marL="228600" indent="-228600">
              <a:buAutoNum type="arabicPeriod" startAt="5"/>
            </a:pPr>
            <a:r>
              <a:rPr lang="en-US" sz="1200" kern="1200" baseline="0" dirty="0" smtClean="0">
                <a:solidFill>
                  <a:schemeClr val="tx1"/>
                </a:solidFill>
                <a:latin typeface="Arial" charset="0"/>
                <a:ea typeface="ＭＳ Ｐゴシック" charset="-128"/>
                <a:cs typeface="ＭＳ Ｐゴシック" charset="-128"/>
              </a:rPr>
              <a:t>Security should be strong even for very small plaintext lengths.</a:t>
            </a:r>
          </a:p>
          <a:p>
            <a:pPr marL="228600" indent="-228600">
              <a:buAutoNum type="arabicPeriod" startAt="5"/>
            </a:pPr>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Meeting the first requirement is not at all straightforward. As illustrated in</a:t>
            </a:r>
          </a:p>
          <a:p>
            <a:r>
              <a:rPr lang="en-US" sz="1200" kern="1200" baseline="0" dirty="0" smtClean="0">
                <a:solidFill>
                  <a:schemeClr val="tx1"/>
                </a:solidFill>
                <a:latin typeface="Arial" charset="0"/>
                <a:ea typeface="ＭＳ Ｐゴシック" charset="-128"/>
                <a:cs typeface="ＭＳ Ｐゴシック" charset="-128"/>
              </a:rPr>
              <a:t>Table 7.2, a straightforward encryption with AES yields a 128-bit binary block that</a:t>
            </a:r>
          </a:p>
          <a:p>
            <a:r>
              <a:rPr lang="en-US" sz="1200" kern="1200" baseline="0" dirty="0" smtClean="0">
                <a:solidFill>
                  <a:schemeClr val="tx1"/>
                </a:solidFill>
                <a:latin typeface="Arial" charset="0"/>
                <a:ea typeface="ＭＳ Ｐゴシック" charset="-128"/>
                <a:cs typeface="ＭＳ Ｐゴシック" charset="-128"/>
              </a:rPr>
              <a:t>does not resemble the required format. Also, a standard symmetric block cipher is</a:t>
            </a:r>
          </a:p>
          <a:p>
            <a:r>
              <a:rPr lang="en-US" sz="1200" kern="1200" baseline="0" dirty="0" smtClean="0">
                <a:solidFill>
                  <a:schemeClr val="tx1"/>
                </a:solidFill>
                <a:latin typeface="Arial" charset="0"/>
                <a:ea typeface="ＭＳ Ｐゴシック" charset="-128"/>
                <a:cs typeface="ＭＳ Ｐゴシック" charset="-128"/>
              </a:rPr>
              <a:t>not easily adaptable to produce an FPE.</a:t>
            </a:r>
          </a:p>
        </p:txBody>
      </p:sp>
      <p:sp>
        <p:nvSpPr>
          <p:cNvPr id="4" name="Slide Number Placeholder 3"/>
          <p:cNvSpPr>
            <a:spLocks noGrp="1"/>
          </p:cNvSpPr>
          <p:nvPr>
            <p:ph type="sldNum" sz="quarter" idx="10"/>
          </p:nvPr>
        </p:nvSpPr>
        <p:spPr/>
        <p:txBody>
          <a:bodyPr/>
          <a:lstStyle/>
          <a:p>
            <a:pPr>
              <a:defRPr/>
            </a:pPr>
            <a:fld id="{38076705-864B-4D45-B85F-06B6083622B7}" type="slidenum">
              <a:rPr lang="en-AU" smtClean="0"/>
              <a:pPr>
                <a:defRPr/>
              </a:pPr>
              <a:t>42</a:t>
            </a:fld>
            <a:endParaRPr lang="en-AU"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43</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039344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44</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27083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45</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182611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C4DE1DC-D3CA-C74A-B857-832FA00E8F1D}" type="slidenum">
              <a:rPr lang="en-AU">
                <a:latin typeface="Arial" pitchFamily="-84" charset="0"/>
              </a:rPr>
              <a:pPr/>
              <a:t>46</a:t>
            </a:fld>
            <a:endParaRPr lang="en-AU">
              <a:latin typeface="Arial"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b="1" i="0" kern="1200" dirty="0" smtClean="0">
                <a:solidFill>
                  <a:schemeClr val="tx1"/>
                </a:solidFill>
                <a:effectLst/>
                <a:latin typeface="Arial" charset="0"/>
                <a:ea typeface="ＭＳ Ｐゴシック" charset="-128"/>
                <a:cs typeface="ＭＳ Ｐゴシック" charset="-128"/>
              </a:rPr>
              <a:t>CBC ciphertext stealing encryption </a:t>
            </a:r>
          </a:p>
          <a:p>
            <a:r>
              <a:rPr lang="en-US" sz="1200" b="0" i="0" kern="1200" dirty="0" smtClean="0">
                <a:solidFill>
                  <a:schemeClr val="tx1"/>
                </a:solidFill>
                <a:effectLst/>
                <a:latin typeface="Arial" charset="0"/>
                <a:ea typeface="ＭＳ Ｐゴシック" charset="-128"/>
                <a:cs typeface="ＭＳ Ｐゴシック" charset="-128"/>
              </a:rPr>
              <a:t>Pad the last partial plaintext block with 0.</a:t>
            </a:r>
          </a:p>
          <a:p>
            <a:r>
              <a:rPr lang="en-US" sz="1200" b="0" i="0" kern="1200" dirty="0" smtClean="0">
                <a:solidFill>
                  <a:schemeClr val="tx1"/>
                </a:solidFill>
                <a:effectLst/>
                <a:latin typeface="Arial" charset="0"/>
                <a:ea typeface="ＭＳ Ｐゴシック" charset="-128"/>
                <a:cs typeface="ＭＳ Ｐゴシック" charset="-128"/>
              </a:rPr>
              <a:t>Encrypt the whole padded plaintext using the standard CBC mode.</a:t>
            </a:r>
          </a:p>
          <a:p>
            <a:r>
              <a:rPr lang="en-US" sz="1200" b="0" i="0" kern="1200" dirty="0" smtClean="0">
                <a:solidFill>
                  <a:schemeClr val="tx1"/>
                </a:solidFill>
                <a:effectLst/>
                <a:latin typeface="Arial" charset="0"/>
                <a:ea typeface="ＭＳ Ｐゴシック" charset="-128"/>
                <a:cs typeface="ＭＳ Ｐゴシック" charset="-128"/>
              </a:rPr>
              <a:t>Swap the last two ciphertext blocks.</a:t>
            </a:r>
          </a:p>
          <a:p>
            <a:r>
              <a:rPr lang="en-US" sz="1200" b="0" i="0" kern="1200" dirty="0" smtClean="0">
                <a:solidFill>
                  <a:schemeClr val="tx1"/>
                </a:solidFill>
                <a:effectLst/>
                <a:latin typeface="Arial" charset="0"/>
                <a:ea typeface="ＭＳ Ｐゴシック" charset="-128"/>
                <a:cs typeface="ＭＳ Ｐゴシック" charset="-128"/>
              </a:rPr>
              <a:t>Truncate the ciphertext to the length of the original plaintext.</a:t>
            </a:r>
            <a:endParaRPr lang="en-US" sz="1200" b="0" i="0" kern="1200" dirty="0">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6709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1C628671-9218-F34E-ACAD-109D5A3EEE55}" type="slidenum">
              <a:rPr lang="en-AU">
                <a:latin typeface="Arial" pitchFamily="-84" charset="0"/>
              </a:rPr>
              <a:pPr/>
              <a:t>47</a:t>
            </a:fld>
            <a:endParaRPr lang="en-AU">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a:t>
            </a:r>
            <a:r>
              <a:rPr lang="en-US" dirty="0" smtClean="0">
                <a:latin typeface="Arial" pitchFamily="-84" charset="0"/>
                <a:ea typeface="ＭＳ Ｐゴシック" pitchFamily="-84" charset="-128"/>
                <a:cs typeface="ＭＳ Ｐゴシック" pitchFamily="-84" charset="-128"/>
              </a:rPr>
              <a:t> 7 </a:t>
            </a:r>
            <a:r>
              <a:rPr lang="en-US" dirty="0">
                <a:latin typeface="Arial" pitchFamily="-84" charset="0"/>
                <a:ea typeface="ＭＳ Ｐゴシック" pitchFamily="-84" charset="-128"/>
                <a:cs typeface="ＭＳ Ｐゴシック" pitchFamily="-84" charset="-128"/>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AA26369-A0B6-224A-81CC-EF1238DA308E}" type="slidenum">
              <a:rPr lang="en-AU">
                <a:latin typeface="Arial" pitchFamily="-84" charset="0"/>
              </a:rPr>
              <a:pPr/>
              <a:t>5</a:t>
            </a:fld>
            <a:endParaRPr lang="en-AU">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An obvious counter to the meet-in-the-middle attack is to use three stages of encryption</a:t>
            </a:r>
          </a:p>
          <a:p>
            <a:r>
              <a:rPr lang="en-US" dirty="0" smtClean="0">
                <a:latin typeface="Arial" pitchFamily="-84" charset="0"/>
                <a:ea typeface="ＭＳ Ｐゴシック" pitchFamily="-84" charset="-128"/>
                <a:cs typeface="ＭＳ Ｐゴシック" pitchFamily="-84" charset="-128"/>
              </a:rPr>
              <a:t>with three different keys. This raises the cost of the meet-in-the-middle attack</a:t>
            </a:r>
          </a:p>
          <a:p>
            <a:r>
              <a:rPr lang="en-US" dirty="0" smtClean="0">
                <a:latin typeface="Arial" pitchFamily="-84" charset="0"/>
                <a:ea typeface="ＭＳ Ｐゴシック" pitchFamily="-84" charset="-128"/>
                <a:cs typeface="ＭＳ Ｐゴシック" pitchFamily="-84" charset="-128"/>
              </a:rPr>
              <a:t> to 2</a:t>
            </a:r>
            <a:r>
              <a:rPr lang="en-US" baseline="30000" dirty="0" smtClean="0">
                <a:latin typeface="Arial" pitchFamily="-84" charset="0"/>
                <a:ea typeface="ＭＳ Ｐゴシック" pitchFamily="-84" charset="-128"/>
                <a:cs typeface="ＭＳ Ｐゴシック" pitchFamily="-84" charset="-128"/>
              </a:rPr>
              <a:t>112</a:t>
            </a:r>
            <a:r>
              <a:rPr lang="en-US" dirty="0" smtClean="0">
                <a:latin typeface="Arial" pitchFamily="-84" charset="0"/>
                <a:ea typeface="ＭＳ Ｐゴシック" pitchFamily="-84" charset="-128"/>
                <a:cs typeface="ＭＳ Ｐゴシック" pitchFamily="-84" charset="-128"/>
              </a:rPr>
              <a:t> , which is beyond what is practical now and far into the future. However, it</a:t>
            </a:r>
          </a:p>
          <a:p>
            <a:r>
              <a:rPr lang="en-US" dirty="0" smtClean="0">
                <a:latin typeface="Arial" pitchFamily="-84" charset="0"/>
                <a:ea typeface="ＭＳ Ｐゴシック" pitchFamily="-84" charset="-128"/>
                <a:cs typeface="ＭＳ Ｐゴシック" pitchFamily="-84" charset="-128"/>
              </a:rPr>
              <a:t>has the drawback of requiring a key length of 56 *  3 =  168 bits, which may be</a:t>
            </a:r>
          </a:p>
          <a:p>
            <a:r>
              <a:rPr lang="en-US" dirty="0" smtClean="0">
                <a:latin typeface="Arial" pitchFamily="-84" charset="0"/>
                <a:ea typeface="ＭＳ Ｐゴシック" pitchFamily="-84" charset="-128"/>
                <a:cs typeface="ＭＳ Ｐゴシック" pitchFamily="-84" charset="-128"/>
              </a:rPr>
              <a:t>somewhat unwieldy.</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As an alternative, </a:t>
            </a:r>
            <a:r>
              <a:rPr lang="en-US" sz="1200" b="1" i="0" kern="1200" dirty="0" smtClean="0">
                <a:solidFill>
                  <a:schemeClr val="tx1"/>
                </a:solidFill>
                <a:effectLst/>
                <a:latin typeface="Arial" charset="0"/>
                <a:ea typeface="ＭＳ Ｐゴシック" charset="-128"/>
                <a:cs typeface="ＭＳ Ｐゴシック" charset="-128"/>
              </a:rPr>
              <a:t>Tuchman</a:t>
            </a:r>
            <a:r>
              <a:rPr lang="en-US" sz="1200" b="0" i="0" kern="1200" dirty="0" smtClean="0">
                <a:solidFill>
                  <a:schemeClr val="tx1"/>
                </a:solidFill>
                <a:effectLst/>
                <a:latin typeface="Arial" charset="0"/>
                <a:ea typeface="ＭＳ Ｐゴシック" charset="-128"/>
                <a:cs typeface="ＭＳ Ｐゴシック" charset="-128"/>
              </a:rPr>
              <a:t> (DES project manager at IBM ),</a:t>
            </a:r>
            <a:r>
              <a:rPr lang="en-US" dirty="0" smtClean="0">
                <a:latin typeface="Arial" pitchFamily="-84" charset="0"/>
                <a:ea typeface="ＭＳ Ｐゴシック" pitchFamily="-84" charset="-128"/>
                <a:cs typeface="ＭＳ Ｐゴシック" pitchFamily="-84" charset="-128"/>
              </a:rPr>
              <a:t> proposed a triple encryption method that uses</a:t>
            </a:r>
          </a:p>
          <a:p>
            <a:r>
              <a:rPr lang="en-US" dirty="0" smtClean="0">
                <a:latin typeface="Arial" pitchFamily="-84" charset="0"/>
                <a:ea typeface="ＭＳ Ｐゴシック" pitchFamily="-84" charset="-128"/>
                <a:cs typeface="ＭＳ Ｐゴシック" pitchFamily="-84" charset="-128"/>
              </a:rPr>
              <a:t>only two keys [TUCH79].</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3DES with two keys is a relatively popular alternative to DES and has been</a:t>
            </a:r>
          </a:p>
          <a:p>
            <a:r>
              <a:rPr lang="en-US" dirty="0" smtClean="0">
                <a:latin typeface="Arial" pitchFamily="-84" charset="0"/>
                <a:ea typeface="ＭＳ Ｐゴシック" pitchFamily="-84" charset="-128"/>
                <a:cs typeface="ＭＳ Ｐゴシック" pitchFamily="-84" charset="-128"/>
              </a:rPr>
              <a:t>adopted for use in the key management standards ANSI X9.17 and ISO 8732.1</a:t>
            </a:r>
            <a:endParaRPr lang="en-AU" dirty="0" smtClean="0">
              <a:latin typeface="Arial" pitchFamily="-84" charset="0"/>
              <a:ea typeface="Arial" pitchFamily="-84" charset="0"/>
              <a:cs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B2A333F-2D17-9744-BE06-B6D2230133E3}" type="slidenum">
              <a:rPr lang="en-AU">
                <a:latin typeface="Arial" pitchFamily="-84" charset="0"/>
              </a:rPr>
              <a:pPr/>
              <a:t>6</a:t>
            </a:fld>
            <a:endParaRPr lang="en-AU">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The first serious proposal came from </a:t>
            </a:r>
            <a:r>
              <a:rPr lang="en-US" dirty="0" err="1" smtClean="0">
                <a:latin typeface="Arial" pitchFamily="-84" charset="0"/>
                <a:ea typeface="ＭＳ Ｐゴシック" pitchFamily="-84" charset="-128"/>
                <a:cs typeface="ＭＳ Ｐゴシック" pitchFamily="-84" charset="-128"/>
              </a:rPr>
              <a:t>Merkle</a:t>
            </a:r>
            <a:r>
              <a:rPr lang="en-US" dirty="0" smtClean="0">
                <a:latin typeface="Arial" pitchFamily="-84" charset="0"/>
                <a:ea typeface="ＭＳ Ｐゴシック" pitchFamily="-84" charset="-128"/>
                <a:cs typeface="ＭＳ Ｐゴシック" pitchFamily="-84" charset="-128"/>
              </a:rPr>
              <a:t> and Hellman [MERK81]. Their</a:t>
            </a:r>
          </a:p>
          <a:p>
            <a:r>
              <a:rPr lang="en-US" dirty="0" smtClean="0">
                <a:latin typeface="Arial" pitchFamily="-84" charset="0"/>
                <a:ea typeface="ＭＳ Ｐゴシック" pitchFamily="-84" charset="-128"/>
                <a:cs typeface="ＭＳ Ｐゴシック" pitchFamily="-84" charset="-128"/>
              </a:rPr>
              <a:t>plan involves finding plaintext values that produce a first intermediate value of</a:t>
            </a:r>
          </a:p>
          <a:p>
            <a:r>
              <a:rPr lang="en-US" dirty="0" smtClean="0">
                <a:latin typeface="Arial" pitchFamily="-84" charset="0"/>
                <a:ea typeface="ＭＳ Ｐゴシック" pitchFamily="-84" charset="-128"/>
                <a:cs typeface="ＭＳ Ｐゴシック" pitchFamily="-84" charset="-128"/>
              </a:rPr>
              <a:t>A =  0 (Figure 7.1b) and then using the meet-in-the-middle attack to determine</a:t>
            </a:r>
          </a:p>
          <a:p>
            <a:r>
              <a:rPr lang="en-US" dirty="0" smtClean="0">
                <a:latin typeface="Arial" pitchFamily="-84" charset="0"/>
                <a:ea typeface="ＭＳ Ｐゴシック" pitchFamily="-84" charset="-128"/>
                <a:cs typeface="ＭＳ Ｐゴシック" pitchFamily="-84" charset="-128"/>
              </a:rPr>
              <a:t>the two keys. The level of effort is 2</a:t>
            </a:r>
            <a:r>
              <a:rPr lang="en-US" baseline="30000" dirty="0" smtClean="0">
                <a:latin typeface="Arial" pitchFamily="-84" charset="0"/>
                <a:ea typeface="ＭＳ Ｐゴシック" pitchFamily="-84" charset="-128"/>
                <a:cs typeface="ＭＳ Ｐゴシック" pitchFamily="-84" charset="-128"/>
              </a:rPr>
              <a:t>56</a:t>
            </a:r>
            <a:r>
              <a:rPr lang="en-US" dirty="0" smtClean="0">
                <a:latin typeface="Arial" pitchFamily="-84" charset="0"/>
                <a:ea typeface="ＭＳ Ｐゴシック" pitchFamily="-84" charset="-128"/>
                <a:cs typeface="ＭＳ Ｐゴシック" pitchFamily="-84" charset="-128"/>
              </a:rPr>
              <a:t> , but the technique requires 2</a:t>
            </a:r>
            <a:r>
              <a:rPr lang="en-US" baseline="30000" dirty="0" smtClean="0">
                <a:latin typeface="Arial" pitchFamily="-84" charset="0"/>
                <a:ea typeface="ＭＳ Ｐゴシック" pitchFamily="-84" charset="-128"/>
                <a:cs typeface="ＭＳ Ｐゴシック" pitchFamily="-84" charset="-128"/>
              </a:rPr>
              <a:t>56</a:t>
            </a:r>
            <a:r>
              <a:rPr lang="en-US" dirty="0" smtClean="0">
                <a:latin typeface="Arial" pitchFamily="-84" charset="0"/>
                <a:ea typeface="ＭＳ Ｐゴシック" pitchFamily="-84" charset="-128"/>
                <a:cs typeface="ＭＳ Ｐゴシック" pitchFamily="-84" charset="-128"/>
              </a:rPr>
              <a:t>  chosen plaintext–</a:t>
            </a:r>
          </a:p>
          <a:p>
            <a:r>
              <a:rPr lang="en-US" dirty="0" smtClean="0">
                <a:latin typeface="Arial" pitchFamily="-84" charset="0"/>
                <a:ea typeface="ＭＳ Ｐゴシック" pitchFamily="-84" charset="-128"/>
                <a:cs typeface="ＭＳ Ｐゴシック" pitchFamily="-84" charset="-128"/>
              </a:rPr>
              <a:t>ciphertext pairs, which is a number unlikely to be provided by the holder of</a:t>
            </a:r>
          </a:p>
          <a:p>
            <a:r>
              <a:rPr lang="en-US" dirty="0" smtClean="0">
                <a:latin typeface="Arial" pitchFamily="-84" charset="0"/>
                <a:ea typeface="ＭＳ Ｐゴシック" pitchFamily="-84" charset="-128"/>
                <a:cs typeface="ＭＳ Ｐゴシック" pitchFamily="-84" charset="-128"/>
              </a:rPr>
              <a:t>the keys.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A known-plaintext attack is outlined in [VANO90]. This method is an improvement</a:t>
            </a:r>
          </a:p>
          <a:p>
            <a:r>
              <a:rPr lang="en-US" dirty="0" smtClean="0">
                <a:latin typeface="Arial" pitchFamily="-84" charset="0"/>
                <a:ea typeface="ＭＳ Ｐゴシック" pitchFamily="-84" charset="-128"/>
                <a:cs typeface="ＭＳ Ｐゴシック" pitchFamily="-84" charset="-128"/>
              </a:rPr>
              <a:t>over the chosen-plaintext approach but requires more effort. The attack</a:t>
            </a:r>
          </a:p>
          <a:p>
            <a:r>
              <a:rPr lang="en-US" dirty="0" smtClean="0">
                <a:latin typeface="Arial" pitchFamily="-84" charset="0"/>
                <a:ea typeface="ＭＳ Ｐゴシック" pitchFamily="-84" charset="-128"/>
                <a:cs typeface="ＭＳ Ｐゴシック" pitchFamily="-84" charset="-128"/>
              </a:rPr>
              <a:t>is based on the observation that if we know A  and C  (Figure 7.1b), then the problem</a:t>
            </a:r>
          </a:p>
          <a:p>
            <a:r>
              <a:rPr lang="en-US" dirty="0" smtClean="0">
                <a:latin typeface="Arial" pitchFamily="-84" charset="0"/>
                <a:ea typeface="ＭＳ Ｐゴシック" pitchFamily="-84" charset="-128"/>
                <a:cs typeface="ＭＳ Ｐゴシック" pitchFamily="-84" charset="-128"/>
              </a:rPr>
              <a:t>reduces to that of an attack on double DES. Of course, the attacker does not know</a:t>
            </a:r>
          </a:p>
          <a:p>
            <a:r>
              <a:rPr lang="en-US" dirty="0" smtClean="0">
                <a:latin typeface="Arial" pitchFamily="-84" charset="0"/>
                <a:ea typeface="ＭＳ Ｐゴシック" pitchFamily="-84" charset="-128"/>
                <a:cs typeface="ＭＳ Ｐゴシック" pitchFamily="-84" charset="-128"/>
              </a:rPr>
              <a:t>A , even if P  and C  are known, as long as the two keys are unknown. However, the</a:t>
            </a:r>
          </a:p>
          <a:p>
            <a:r>
              <a:rPr lang="en-US" dirty="0" smtClean="0">
                <a:latin typeface="Arial" pitchFamily="-84" charset="0"/>
                <a:ea typeface="ＭＳ Ｐゴシック" pitchFamily="-84" charset="-128"/>
                <a:cs typeface="ＭＳ Ｐゴシック" pitchFamily="-84" charset="-128"/>
              </a:rPr>
              <a:t>attacker can choose a potential value of A  and then try to find a known (P , C ) pair</a:t>
            </a:r>
          </a:p>
          <a:p>
            <a:r>
              <a:rPr lang="en-US" dirty="0" smtClean="0">
                <a:latin typeface="Arial" pitchFamily="-84" charset="0"/>
                <a:ea typeface="ＭＳ Ｐゴシック" pitchFamily="-84" charset="-128"/>
                <a:cs typeface="ＭＳ Ｐゴシック" pitchFamily="-84" charset="-128"/>
              </a:rPr>
              <a:t>that produces A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p:cNvSpPr>
          <p:nvPr>
            <p:ph type="sldImg"/>
          </p:nvPr>
        </p:nvSpPr>
        <p:spPr>
          <a:ln/>
        </p:spPr>
      </p:sp>
      <p:sp>
        <p:nvSpPr>
          <p:cNvPr id="33795" name="Notes Placeholder 2"/>
          <p:cNvSpPr>
            <a:spLocks noGrp="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Although the attacks just described appear impractical, anyone using two-key 3DES</a:t>
            </a:r>
          </a:p>
          <a:p>
            <a:r>
              <a:rPr lang="en-US" dirty="0" smtClean="0">
                <a:latin typeface="Arial" pitchFamily="-84" charset="0"/>
                <a:ea typeface="ＭＳ Ｐゴシック" pitchFamily="-84" charset="-128"/>
                <a:cs typeface="ＭＳ Ｐゴシック" pitchFamily="-84" charset="-128"/>
              </a:rPr>
              <a:t>may feel some concern. Thus, many researchers now feel that three-key 3DES is</a:t>
            </a:r>
          </a:p>
          <a:p>
            <a:r>
              <a:rPr lang="en-US" dirty="0" smtClean="0">
                <a:latin typeface="Arial" pitchFamily="-84" charset="0"/>
                <a:ea typeface="ＭＳ Ｐゴシック" pitchFamily="-84" charset="-128"/>
                <a:cs typeface="ＭＳ Ｐゴシック" pitchFamily="-84" charset="-128"/>
              </a:rPr>
              <a:t>the preferred alternative (e.g., [KALI96a]). Three-key 3DES has an effective key</a:t>
            </a:r>
          </a:p>
          <a:p>
            <a:r>
              <a:rPr lang="en-US" dirty="0" smtClean="0">
                <a:latin typeface="Arial" pitchFamily="-84" charset="0"/>
                <a:ea typeface="ＭＳ Ｐゴシック" pitchFamily="-84" charset="-128"/>
                <a:cs typeface="ＭＳ Ｐゴシック" pitchFamily="-84" charset="-128"/>
              </a:rPr>
              <a:t>length of 168 bits and is defined as</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a:t>
            </a:r>
            <a:r>
              <a:rPr lang="en-US" i="1" dirty="0" smtClean="0">
                <a:latin typeface="Arial" pitchFamily="-84" charset="0"/>
                <a:ea typeface="ＭＳ Ｐゴシック" pitchFamily="-84" charset="-128"/>
                <a:cs typeface="ＭＳ Ｐゴシック" pitchFamily="-84" charset="-128"/>
              </a:rPr>
              <a:t>C</a:t>
            </a:r>
            <a:r>
              <a:rPr lang="en-US" dirty="0" smtClean="0">
                <a:latin typeface="Arial" pitchFamily="-84" charset="0"/>
                <a:ea typeface="ＭＳ Ｐゴシック" pitchFamily="-84" charset="-128"/>
                <a:cs typeface="ＭＳ Ｐゴシック" pitchFamily="-84" charset="-128"/>
              </a:rPr>
              <a:t> = E( </a:t>
            </a:r>
            <a:r>
              <a:rPr lang="en-US" i="1" dirty="0" smtClean="0">
                <a:latin typeface="Arial" pitchFamily="-84" charset="0"/>
                <a:ea typeface="ＭＳ Ｐゴシック" pitchFamily="-84" charset="-128"/>
                <a:cs typeface="ＭＳ Ｐゴシック" pitchFamily="-84" charset="-128"/>
              </a:rPr>
              <a:t>K</a:t>
            </a:r>
            <a:r>
              <a:rPr lang="en-US" i="1" baseline="-25000" dirty="0" smtClean="0">
                <a:latin typeface="Arial" pitchFamily="-84" charset="0"/>
                <a:ea typeface="ＭＳ Ｐゴシック" pitchFamily="-84" charset="-128"/>
                <a:cs typeface="ＭＳ Ｐゴシック" pitchFamily="-84" charset="-128"/>
              </a:rPr>
              <a:t>3</a:t>
            </a:r>
            <a:r>
              <a:rPr lang="en-US" dirty="0" smtClean="0">
                <a:latin typeface="Arial" pitchFamily="-84" charset="0"/>
                <a:ea typeface="ＭＳ Ｐゴシック" pitchFamily="-84" charset="-128"/>
                <a:cs typeface="ＭＳ Ｐゴシック" pitchFamily="-84" charset="-128"/>
              </a:rPr>
              <a:t>, D( </a:t>
            </a:r>
            <a:r>
              <a:rPr lang="en-US" i="1" dirty="0" smtClean="0">
                <a:latin typeface="Arial" pitchFamily="-84" charset="0"/>
                <a:ea typeface="ＭＳ Ｐゴシック" pitchFamily="-84" charset="-128"/>
                <a:cs typeface="ＭＳ Ｐゴシック" pitchFamily="-84" charset="-128"/>
              </a:rPr>
              <a:t>K</a:t>
            </a:r>
            <a:r>
              <a:rPr lang="en-US" i="1"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E( </a:t>
            </a:r>
            <a:r>
              <a:rPr lang="en-US" i="1" dirty="0" smtClean="0">
                <a:latin typeface="Arial" pitchFamily="-84" charset="0"/>
                <a:ea typeface="ＭＳ Ｐゴシック" pitchFamily="-84" charset="-128"/>
                <a:cs typeface="ＭＳ Ｐゴシック" pitchFamily="-84" charset="-128"/>
              </a:rPr>
              <a:t>K</a:t>
            </a:r>
            <a:r>
              <a:rPr lang="en-US" i="1" baseline="-25000" dirty="0" smtClean="0">
                <a:latin typeface="Arial" pitchFamily="-84" charset="0"/>
                <a:ea typeface="ＭＳ Ｐゴシック" pitchFamily="-84" charset="-128"/>
                <a:cs typeface="ＭＳ Ｐゴシック" pitchFamily="-84" charset="-128"/>
              </a:rPr>
              <a:t>1</a:t>
            </a:r>
            <a:r>
              <a:rPr lang="en-US" i="1" dirty="0" smtClean="0">
                <a:latin typeface="Arial" pitchFamily="-84" charset="0"/>
                <a:ea typeface="ＭＳ Ｐゴシック" pitchFamily="-84" charset="-128"/>
                <a:cs typeface="ＭＳ Ｐゴシック" pitchFamily="-84" charset="-128"/>
              </a:rPr>
              <a:t>,  P</a:t>
            </a:r>
            <a:r>
              <a:rPr lang="en-US" dirty="0" smtClean="0">
                <a:latin typeface="Arial" pitchFamily="-84" charset="0"/>
                <a:ea typeface="ＭＳ Ｐゴシック" pitchFamily="-84" charset="-128"/>
                <a:cs typeface="ＭＳ Ｐゴシック" pitchFamily="-84" charset="-128"/>
              </a:rPr>
              <a:t>)))</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 Backward compatibility with DES is provided by putting</a:t>
            </a:r>
          </a:p>
          <a:p>
            <a:endParaRPr lang="en-US"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K</a:t>
            </a:r>
            <a:r>
              <a:rPr lang="en-US" sz="1400" i="1" baseline="-25000" dirty="0" smtClean="0">
                <a:latin typeface="Arial" pitchFamily="-84" charset="0"/>
                <a:ea typeface="ＭＳ Ｐゴシック" pitchFamily="-84" charset="-128"/>
                <a:cs typeface="ＭＳ Ｐゴシック" pitchFamily="-84" charset="-128"/>
              </a:rPr>
              <a:t>3</a:t>
            </a:r>
            <a:r>
              <a:rPr lang="en-US" dirty="0" smtClean="0">
                <a:latin typeface="Arial" pitchFamily="-84" charset="0"/>
                <a:ea typeface="ＭＳ Ｐゴシック" pitchFamily="-84" charset="-128"/>
                <a:cs typeface="ＭＳ Ｐゴシック" pitchFamily="-84" charset="-128"/>
              </a:rPr>
              <a:t> = K</a:t>
            </a:r>
            <a:r>
              <a:rPr lang="en-US" sz="1400" i="1" baseline="-25000" dirty="0" smtClean="0">
                <a:latin typeface="Arial" pitchFamily="-84" charset="0"/>
                <a:ea typeface="ＭＳ Ｐゴシック" pitchFamily="-84" charset="-128"/>
                <a:cs typeface="ＭＳ Ｐゴシック" pitchFamily="-84" charset="-128"/>
              </a:rPr>
              <a:t>2</a:t>
            </a:r>
            <a:r>
              <a:rPr lang="en-US" dirty="0" smtClean="0">
                <a:latin typeface="Arial" pitchFamily="-84" charset="0"/>
                <a:ea typeface="ＭＳ Ｐゴシック" pitchFamily="-84" charset="-128"/>
                <a:cs typeface="ＭＳ Ｐゴシック" pitchFamily="-84" charset="-128"/>
              </a:rPr>
              <a:t> or K</a:t>
            </a:r>
            <a:r>
              <a:rPr lang="en-US" sz="1400" i="1" baseline="-25000" dirty="0" smtClean="0">
                <a:latin typeface="Arial" pitchFamily="-84" charset="0"/>
                <a:ea typeface="ＭＳ Ｐゴシック" pitchFamily="-84" charset="-128"/>
                <a:cs typeface="ＭＳ Ｐゴシック" pitchFamily="-84" charset="-128"/>
              </a:rPr>
              <a:t>1</a:t>
            </a:r>
            <a:r>
              <a:rPr lang="en-US" dirty="0" smtClean="0">
                <a:latin typeface="Arial" pitchFamily="-84" charset="0"/>
                <a:ea typeface="ＭＳ Ｐゴシック" pitchFamily="-84" charset="-128"/>
                <a:cs typeface="ＭＳ Ｐゴシック" pitchFamily="-84" charset="-128"/>
              </a:rPr>
              <a:t> = K</a:t>
            </a:r>
            <a:r>
              <a:rPr lang="en-US" sz="1400" i="1" baseline="-25000" dirty="0" smtClean="0">
                <a:latin typeface="Arial" pitchFamily="-84" charset="0"/>
                <a:ea typeface="ＭＳ Ｐゴシック" pitchFamily="-84" charset="-128"/>
                <a:cs typeface="ＭＳ Ｐゴシック" pitchFamily="-84" charset="-128"/>
              </a:rPr>
              <a:t>2</a:t>
            </a:r>
          </a:p>
          <a:p>
            <a:endParaRPr lang="en-US" b="1" dirty="0" smtClean="0">
              <a:latin typeface="Arial" pitchFamily="-84" charset="0"/>
              <a:ea typeface="ＭＳ Ｐゴシック" pitchFamily="-84" charset="-128"/>
              <a:cs typeface="ＭＳ Ｐゴシック" pitchFamily="-84" charset="-128"/>
            </a:endParaRPr>
          </a:p>
          <a:p>
            <a:r>
              <a:rPr lang="en-US" dirty="0" smtClean="0">
                <a:latin typeface="Arial" pitchFamily="-84" charset="0"/>
                <a:ea typeface="ＭＳ Ｐゴシック" pitchFamily="-84" charset="-128"/>
                <a:cs typeface="ＭＳ Ｐゴシック" pitchFamily="-84" charset="-128"/>
              </a:rPr>
              <a:t>A number of Internet-based applications have adopted three-key 3DES, including</a:t>
            </a:r>
          </a:p>
          <a:p>
            <a:r>
              <a:rPr lang="en-US" dirty="0" smtClean="0">
                <a:latin typeface="Arial" pitchFamily="-84" charset="0"/>
                <a:ea typeface="ＭＳ Ｐゴシック" pitchFamily="-84" charset="-128"/>
                <a:cs typeface="ＭＳ Ｐゴシック" pitchFamily="-84" charset="-128"/>
              </a:rPr>
              <a:t>PGP and S/MIME, both discussed in Chapter 19.</a:t>
            </a:r>
          </a:p>
          <a:p>
            <a:endParaRPr lang="en-US" dirty="0" smtClean="0">
              <a:latin typeface="Arial" pitchFamily="-84" charset="0"/>
              <a:ea typeface="ＭＳ Ｐゴシック" pitchFamily="-84" charset="-128"/>
              <a:cs typeface="ＭＳ Ｐゴシック" pitchFamily="-84" charset="-128"/>
            </a:endParaRPr>
          </a:p>
          <a:p>
            <a:r>
              <a:rPr lang="en-US" sz="1200" b="0" i="0" kern="1200" dirty="0" smtClean="0">
                <a:solidFill>
                  <a:schemeClr val="tx1"/>
                </a:solidFill>
                <a:effectLst/>
                <a:latin typeface="Arial" charset="0"/>
                <a:ea typeface="ＭＳ Ｐゴシック" charset="-128"/>
                <a:cs typeface="ＭＳ Ｐゴシック" charset="-128"/>
              </a:rPr>
              <a:t>PGP is short for Pretty Good Privacy, a security program that enables users to communicate securely by decrypting and encrypting messages, authenticating messages through digital signatures, and encrypting files.</a:t>
            </a:r>
            <a:endParaRPr lang="en-US" dirty="0" smtClean="0">
              <a:latin typeface="Arial" pitchFamily="-84" charset="0"/>
              <a:ea typeface="ＭＳ Ｐゴシック" pitchFamily="-84" charset="-128"/>
              <a:cs typeface="ＭＳ Ｐゴシック" pitchFamily="-84" charset="-128"/>
            </a:endParaRPr>
          </a:p>
        </p:txBody>
      </p:sp>
      <p:sp>
        <p:nvSpPr>
          <p:cNvPr id="33796" name="Slide Number Placeholder 3"/>
          <p:cNvSpPr>
            <a:spLocks noGrp="1"/>
          </p:cNvSpPr>
          <p:nvPr>
            <p:ph type="sldNum" sz="quarter" idx="5"/>
          </p:nvPr>
        </p:nvSpPr>
        <p:spPr>
          <a:noFill/>
        </p:spPr>
        <p:txBody>
          <a:bodyPr/>
          <a:lstStyle/>
          <a:p>
            <a:fld id="{731E1BE9-2DB0-9443-A29F-B27DFB5E21C0}" type="slidenum">
              <a:rPr lang="en-AU" smtClean="0">
                <a:latin typeface="Arial" pitchFamily="-84" charset="0"/>
              </a:rPr>
              <a:pPr/>
              <a:t>7</a:t>
            </a:fld>
            <a:endParaRPr lang="en-AU" smtClean="0">
              <a:latin typeface="Arial"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8</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r>
              <a:rPr lang="en-US" dirty="0" smtClean="0">
                <a:latin typeface="Arial" pitchFamily="-84" charset="0"/>
                <a:ea typeface="ＭＳ Ｐゴシック" pitchFamily="-84" charset="-128"/>
                <a:cs typeface="ＭＳ Ｐゴシック" pitchFamily="-84" charset="-128"/>
              </a:rPr>
              <a:t> A block cipher takes a fixed-length block of text of length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and a key as input</a:t>
            </a:r>
          </a:p>
          <a:p>
            <a:r>
              <a:rPr lang="en-US" dirty="0" smtClean="0">
                <a:latin typeface="Arial" pitchFamily="-84" charset="0"/>
                <a:ea typeface="ＭＳ Ｐゴシック" pitchFamily="-84" charset="-128"/>
                <a:cs typeface="ＭＳ Ｐゴシック" pitchFamily="-84" charset="-128"/>
              </a:rPr>
              <a:t>and produces a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 of ciphertext. If the amount of plaintext to be encrypted</a:t>
            </a:r>
          </a:p>
          <a:p>
            <a:r>
              <a:rPr lang="en-US" dirty="0" smtClean="0">
                <a:latin typeface="Arial" pitchFamily="-84" charset="0"/>
                <a:ea typeface="ＭＳ Ｐゴシック" pitchFamily="-84" charset="-128"/>
                <a:cs typeface="ＭＳ Ｐゴシック" pitchFamily="-84" charset="-128"/>
              </a:rPr>
              <a:t>is greater than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bits, then the block cipher can still be used by breaking the plaintext</a:t>
            </a:r>
          </a:p>
          <a:p>
            <a:r>
              <a:rPr lang="en-US" dirty="0" smtClean="0">
                <a:latin typeface="Arial" pitchFamily="-84" charset="0"/>
                <a:ea typeface="ＭＳ Ｐゴシック" pitchFamily="-84" charset="-128"/>
                <a:cs typeface="ＭＳ Ｐゴシック" pitchFamily="-84" charset="-128"/>
              </a:rPr>
              <a:t>up into </a:t>
            </a:r>
            <a:r>
              <a:rPr lang="en-US" dirty="0" err="1"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-bit blocks. When multiple blocks of plaintext are encrypted using the</a:t>
            </a:r>
          </a:p>
          <a:p>
            <a:r>
              <a:rPr lang="en-US" dirty="0" smtClean="0">
                <a:latin typeface="Arial" pitchFamily="-84" charset="0"/>
                <a:ea typeface="ＭＳ Ｐゴシック" pitchFamily="-84" charset="-128"/>
                <a:cs typeface="ＭＳ Ｐゴシック" pitchFamily="-84" charset="-128"/>
              </a:rPr>
              <a:t>same key, a number of security issues arise. To apply a block cipher in a variety of</a:t>
            </a:r>
          </a:p>
          <a:p>
            <a:r>
              <a:rPr lang="en-US" dirty="0" smtClean="0">
                <a:latin typeface="Arial" pitchFamily="-84" charset="0"/>
                <a:ea typeface="ＭＳ Ｐゴシック" pitchFamily="-84" charset="-128"/>
                <a:cs typeface="ＭＳ Ｐゴシック" pitchFamily="-84" charset="-128"/>
              </a:rPr>
              <a:t>applications, five modes of operation  have been defined by NIST (SP 800-38A).</a:t>
            </a:r>
          </a:p>
          <a:p>
            <a:r>
              <a:rPr lang="en-US" dirty="0" smtClean="0">
                <a:latin typeface="Arial" pitchFamily="-84" charset="0"/>
                <a:ea typeface="ＭＳ Ｐゴシック" pitchFamily="-84" charset="-128"/>
                <a:cs typeface="ＭＳ Ｐゴシック" pitchFamily="-84" charset="-128"/>
              </a:rPr>
              <a:t>In essence, a mode of operation is a technique for enhancing the effect of a cryptographic</a:t>
            </a:r>
          </a:p>
          <a:p>
            <a:r>
              <a:rPr lang="en-US" dirty="0" smtClean="0">
                <a:latin typeface="Arial" pitchFamily="-84" charset="0"/>
                <a:ea typeface="ＭＳ Ｐゴシック" pitchFamily="-84" charset="-128"/>
                <a:cs typeface="ＭＳ Ｐゴシック" pitchFamily="-84" charset="-128"/>
              </a:rPr>
              <a:t>algorithm or adapting the algorithm for an application, such as applying</a:t>
            </a:r>
          </a:p>
          <a:p>
            <a:r>
              <a:rPr lang="en-US" dirty="0" smtClean="0">
                <a:latin typeface="Arial" pitchFamily="-84" charset="0"/>
                <a:ea typeface="ＭＳ Ｐゴシック" pitchFamily="-84" charset="-128"/>
                <a:cs typeface="ＭＳ Ｐゴシック" pitchFamily="-84" charset="-128"/>
              </a:rPr>
              <a:t>a block cipher to a sequence of data blocks or a data stream. The five modes are</a:t>
            </a:r>
          </a:p>
          <a:p>
            <a:r>
              <a:rPr lang="en-US" dirty="0" smtClean="0">
                <a:latin typeface="Arial" pitchFamily="-84" charset="0"/>
                <a:ea typeface="ＭＳ Ｐゴシック" pitchFamily="-84" charset="-128"/>
                <a:cs typeface="ＭＳ Ｐゴシック" pitchFamily="-84" charset="-128"/>
              </a:rPr>
              <a:t>intended to cover a wide variety of applications of encryption for which a block</a:t>
            </a:r>
          </a:p>
          <a:p>
            <a:r>
              <a:rPr lang="en-US" dirty="0" smtClean="0">
                <a:latin typeface="Arial" pitchFamily="-84" charset="0"/>
                <a:ea typeface="ＭＳ Ｐゴシック" pitchFamily="-84" charset="-128"/>
                <a:cs typeface="ＭＳ Ｐゴシック" pitchFamily="-84" charset="-128"/>
              </a:rPr>
              <a:t>cipher could be used. These modes are intended for use with any symmetric block</a:t>
            </a:r>
          </a:p>
          <a:p>
            <a:r>
              <a:rPr lang="en-US" dirty="0" smtClean="0">
                <a:latin typeface="Arial" pitchFamily="-84" charset="0"/>
                <a:ea typeface="ＭＳ Ｐゴシック" pitchFamily="-84" charset="-128"/>
                <a:cs typeface="ＭＳ Ｐゴシック" pitchFamily="-84" charset="-128"/>
              </a:rPr>
              <a:t>cipher, including triple DES and AES.</a:t>
            </a:r>
            <a:endParaRPr lang="en-AU" dirty="0" smtClean="0">
              <a:latin typeface="Times-Roman"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0B72F409-F23D-5F4E-81D9-1B454B56C927}" type="slidenum">
              <a:rPr lang="en-AU">
                <a:latin typeface="Arial" pitchFamily="-84" charset="0"/>
              </a:rPr>
              <a:pPr/>
              <a:t>9</a:t>
            </a:fld>
            <a:endParaRPr lang="en-AU">
              <a:latin typeface="Arial" pitchFamily="-84" charset="0"/>
            </a:endParaRPr>
          </a:p>
        </p:txBody>
      </p:sp>
      <p:sp>
        <p:nvSpPr>
          <p:cNvPr id="35843" name="Rectangle 1026"/>
          <p:cNvSpPr>
            <a:spLocks noGrp="1" noRot="1" noChangeAspect="1" noChangeArrowheads="1" noTextEdit="1"/>
          </p:cNvSpPr>
          <p:nvPr>
            <p:ph type="sldImg"/>
          </p:nvPr>
        </p:nvSpPr>
        <p:spPr>
          <a:solidFill>
            <a:srgbClr val="FFFFFF"/>
          </a:solidFill>
          <a:ln/>
        </p:spPr>
      </p:sp>
      <p:sp>
        <p:nvSpPr>
          <p:cNvPr id="35844" name="Rectangle 1027"/>
          <p:cNvSpPr>
            <a:spLocks noGrp="1" noChangeArrowheads="1"/>
          </p:cNvSpPr>
          <p:nvPr>
            <p:ph type="body" idx="1"/>
          </p:nvPr>
        </p:nvSpPr>
        <p:spPr>
          <a:noFill/>
          <a:ln/>
        </p:spPr>
        <p:txBody>
          <a:bodyPr/>
          <a:lstStyle/>
          <a:p>
            <a:endParaRPr lang="en-AU" dirty="0" smtClean="0">
              <a:latin typeface="Times-Roman"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634829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a:p>
        </p:txBody>
      </p:sp>
      <p:sp>
        <p:nvSpPr>
          <p:cNvPr id="7" name="Footer Placeholder 5"/>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8" name="Slide Number Placeholder 6"/>
          <p:cNvSpPr>
            <a:spLocks noGrp="1"/>
          </p:cNvSpPr>
          <p:nvPr>
            <p:ph type="sldNum" sz="quarter" idx="12"/>
          </p:nvPr>
        </p:nvSpPr>
        <p:spPr/>
        <p:txBody>
          <a:bodyPr/>
          <a:lstStyle>
            <a:lvl1pPr>
              <a:defRPr/>
            </a:lvl1pPr>
          </a:lstStyle>
          <a:p>
            <a:pPr>
              <a:defRPr/>
            </a:pPr>
            <a:fld id="{BFC29E9F-8B4C-D14E-916C-94EE5D15A2E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4569FA3E-02AA-4347-A8B7-25086473D263}"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34F3B96-5106-F246-86FE-363CF815F21C}"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53364BF8-F63F-4542-8D4F-18AA23E61C95}"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621DA52A-DEDD-8B48-A1A9-86710A9BD84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endParaRPr lang="en-US" dirty="0"/>
          </a:p>
        </p:txBody>
      </p:sp>
      <p:sp>
        <p:nvSpPr>
          <p:cNvPr id="12" name="Footer Placeholder 4"/>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13" name="Slide Number Placeholder 5"/>
          <p:cNvSpPr>
            <a:spLocks noGrp="1"/>
          </p:cNvSpPr>
          <p:nvPr>
            <p:ph type="sldNum" sz="quarter" idx="12"/>
          </p:nvPr>
        </p:nvSpPr>
        <p:spPr/>
        <p:txBody>
          <a:bodyPr/>
          <a:lstStyle>
            <a:lvl1pPr>
              <a:defRPr/>
            </a:lvl1pPr>
          </a:lstStyle>
          <a:p>
            <a:pPr>
              <a:defRPr/>
            </a:pPr>
            <a:fld id="{49B7E39F-087E-504B-9397-D16438C770A0}"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defRPr/>
            </a:lvl1pPr>
          </a:lstStyle>
          <a:p>
            <a:pPr>
              <a:defRPr/>
            </a:pPr>
            <a:fld id="{0CB3710C-E6C4-314D-9C2D-EC5776BDD5BD}"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a:p>
        </p:txBody>
      </p:sp>
      <p:sp>
        <p:nvSpPr>
          <p:cNvPr id="13" name="Footer Placeholder 7"/>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14" name="Slide Number Placeholder 8"/>
          <p:cNvSpPr>
            <a:spLocks noGrp="1"/>
          </p:cNvSpPr>
          <p:nvPr>
            <p:ph type="sldNum" sz="quarter" idx="12"/>
          </p:nvPr>
        </p:nvSpPr>
        <p:spPr/>
        <p:txBody>
          <a:bodyPr/>
          <a:lstStyle>
            <a:lvl1pPr>
              <a:defRPr/>
            </a:lvl1pPr>
          </a:lstStyle>
          <a:p>
            <a:pPr>
              <a:defRPr/>
            </a:pPr>
            <a:fld id="{D198AAC1-1608-C646-A661-28DAF77D6DEE}"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a:p>
        </p:txBody>
      </p:sp>
      <p:sp>
        <p:nvSpPr>
          <p:cNvPr id="7" name="Footer Placeholder 3"/>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488EE822-8447-B24E-AE7F-D1C17ADC122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a:p>
        </p:txBody>
      </p:sp>
      <p:sp>
        <p:nvSpPr>
          <p:cNvPr id="4" name="Footer Placeholder 2"/>
          <p:cNvSpPr>
            <a:spLocks noGrp="1"/>
          </p:cNvSpPr>
          <p:nvPr>
            <p:ph type="ftr" sz="quarter" idx="11"/>
          </p:nvPr>
        </p:nvSpPr>
        <p:spPr/>
        <p:txBody>
          <a:bodyPr/>
          <a:lstStyle>
            <a:lvl1pPr>
              <a:defRPr dirty="0"/>
            </a:lvl1pPr>
          </a:lstStyle>
          <a:p>
            <a:pPr>
              <a:defRPr/>
            </a:pPr>
            <a:r>
              <a:rPr lang="en-US" dirty="0" smtClean="0"/>
              <a:t>© 2017 Pearson Education, Ltd., All rights reserved. </a:t>
            </a:r>
            <a:endParaRPr lang="en-US" dirty="0"/>
          </a:p>
        </p:txBody>
      </p:sp>
      <p:sp>
        <p:nvSpPr>
          <p:cNvPr id="5" name="Slide Number Placeholder 3"/>
          <p:cNvSpPr>
            <a:spLocks noGrp="1"/>
          </p:cNvSpPr>
          <p:nvPr>
            <p:ph type="sldNum" sz="quarter" idx="12"/>
          </p:nvPr>
        </p:nvSpPr>
        <p:spPr/>
        <p:txBody>
          <a:bodyPr/>
          <a:lstStyle>
            <a:lvl1pPr>
              <a:defRPr/>
            </a:lvl1pPr>
          </a:lstStyle>
          <a:p>
            <a:pPr>
              <a:defRPr/>
            </a:pPr>
            <a:fld id="{1CD7DC2E-1A2E-5148-9006-D0769866102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r>
              <a:rPr lang="en-US" dirty="0" smtClean="0"/>
              <a:t>© 2017 Pearson Education, Ltd., All rights reserved. </a:t>
            </a:r>
            <a:endParaRPr lang="en-US" dirty="0"/>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6499D577-E5A2-D04C-A286-E08280E1E85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latin typeface="Arial" pitchFamily="-1" charset="0"/>
              </a:defRPr>
            </a:lvl1pPr>
          </a:lstStyle>
          <a:p>
            <a:pPr>
              <a:defRPr/>
            </a:pPr>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latin typeface="Arial" pitchFamily="-1" charset="0"/>
              </a:defRPr>
            </a:lvl1pPr>
          </a:lstStyle>
          <a:p>
            <a:pPr>
              <a:defRPr/>
            </a:pPr>
            <a:fld id="{D5C58473-7B4C-2A41-A28F-1EC9C1D9C289}"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latin typeface="Arial" pitchFamily="-1" charset="0"/>
              </a:defRPr>
            </a:lvl1pPr>
          </a:lstStyle>
          <a:p>
            <a:pPr>
              <a:defRPr/>
            </a:pPr>
            <a:r>
              <a:rPr lang="en-US" dirty="0" smtClean="0"/>
              <a:t>© 2017 Pearson Education, Ltd., All rights reserved. </a:t>
            </a:r>
            <a:endParaRPr lang="en-US" dirty="0"/>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hf sldNum="0" hdr="0" dt="0"/>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84" charset="-128"/>
          <a:cs typeface="ＭＳ Ｐゴシック" pitchFamily="-84" charset="-128"/>
        </a:defRPr>
      </a:lvl1pPr>
      <a:lvl2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2pPr>
      <a:lvl3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3pPr>
      <a:lvl4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4pPr>
      <a:lvl5pPr algn="ctr" rtl="0" eaLnBrk="0" fontAlgn="base" hangingPunct="0">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5pPr>
      <a:lvl6pPr marL="4572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6pPr>
      <a:lvl7pPr marL="9144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7pPr>
      <a:lvl8pPr marL="13716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8pPr>
      <a:lvl9pPr marL="1828800" algn="ctr" rtl="0" fontAlgn="base">
        <a:lnSpc>
          <a:spcPts val="6000"/>
        </a:lnSpc>
        <a:spcBef>
          <a:spcPct val="0"/>
        </a:spcBef>
        <a:spcAft>
          <a:spcPct val="0"/>
        </a:spcAft>
        <a:defRPr sz="5400">
          <a:solidFill>
            <a:schemeClr val="tx2"/>
          </a:solidFill>
          <a:latin typeface="Candara" pitchFamily="-84" charset="0"/>
          <a:ea typeface="ＭＳ Ｐゴシック" pitchFamily="-84" charset="-128"/>
          <a:cs typeface="ＭＳ Ｐゴシック" pitchFamily="-84" charset="-128"/>
        </a:defRPr>
      </a:lvl9pPr>
    </p:titleStyle>
    <p:bodyStyle>
      <a:lvl1pPr marL="342900" indent="-342900" algn="l" rtl="0" eaLnBrk="0" fontAlgn="base" hangingPunct="0">
        <a:spcBef>
          <a:spcPts val="2400"/>
        </a:spcBef>
        <a:spcAft>
          <a:spcPct val="0"/>
        </a:spcAft>
        <a:buClr>
          <a:srgbClr val="BAABE3"/>
        </a:buClr>
        <a:buFont typeface="Candara" pitchFamily="-84" charset="0"/>
        <a:buChar char="•"/>
        <a:defRPr sz="2800" kern="1200">
          <a:solidFill>
            <a:schemeClr val="tx2"/>
          </a:solidFill>
          <a:latin typeface="+mn-lt"/>
          <a:ea typeface="ＭＳ Ｐゴシック" pitchFamily="-84" charset="-128"/>
          <a:cs typeface="ＭＳ Ｐゴシック" pitchFamily="-84" charset="-128"/>
        </a:defRPr>
      </a:lvl1pPr>
      <a:lvl2pPr marL="685800" indent="-336550" algn="l" rtl="0" eaLnBrk="0" fontAlgn="base" hangingPunct="0">
        <a:spcBef>
          <a:spcPts val="600"/>
        </a:spcBef>
        <a:spcAft>
          <a:spcPct val="0"/>
        </a:spcAft>
        <a:buClr>
          <a:schemeClr val="tx2"/>
        </a:buClr>
        <a:buFont typeface="Candara" pitchFamily="-84" charset="0"/>
        <a:buChar char="•"/>
        <a:defRPr sz="2600" kern="1200">
          <a:solidFill>
            <a:schemeClr val="tx2"/>
          </a:solidFill>
          <a:latin typeface="+mn-lt"/>
          <a:ea typeface="ＭＳ Ｐゴシック" pitchFamily="-84" charset="-128"/>
          <a:cs typeface="+mn-cs"/>
        </a:defRPr>
      </a:lvl2pPr>
      <a:lvl3pPr marL="1035050" indent="-349250" algn="l" rtl="0" eaLnBrk="0" fontAlgn="base" hangingPunct="0">
        <a:spcBef>
          <a:spcPts val="600"/>
        </a:spcBef>
        <a:spcAft>
          <a:spcPct val="0"/>
        </a:spcAft>
        <a:buClr>
          <a:srgbClr val="BAABE3"/>
        </a:buClr>
        <a:buFont typeface="Candara" pitchFamily="-84" charset="0"/>
        <a:buChar char="•"/>
        <a:defRPr sz="2400" kern="1200">
          <a:solidFill>
            <a:schemeClr val="tx2"/>
          </a:solidFill>
          <a:latin typeface="+mn-lt"/>
          <a:ea typeface="ＭＳ Ｐゴシック" pitchFamily="-84" charset="-128"/>
          <a:cs typeface="+mn-cs"/>
        </a:defRPr>
      </a:lvl3pPr>
      <a:lvl4pPr marL="1371600" indent="-336550" algn="l" rtl="0" eaLnBrk="0" fontAlgn="base" hangingPunct="0">
        <a:spcBef>
          <a:spcPts val="600"/>
        </a:spcBef>
        <a:spcAft>
          <a:spcPct val="0"/>
        </a:spcAft>
        <a:buClr>
          <a:schemeClr val="tx2"/>
        </a:buClr>
        <a:buFont typeface="Candara" pitchFamily="-84" charset="0"/>
        <a:buChar char="•"/>
        <a:defRPr sz="2200" kern="1200">
          <a:solidFill>
            <a:schemeClr val="tx2"/>
          </a:solidFill>
          <a:latin typeface="+mn-lt"/>
          <a:ea typeface="ＭＳ Ｐゴシック" pitchFamily="-84" charset="-128"/>
          <a:cs typeface="+mn-cs"/>
        </a:defRPr>
      </a:lvl4pPr>
      <a:lvl5pPr marL="1720850" indent="-349250" algn="l" rtl="0" eaLnBrk="0" fontAlgn="base" hangingPunct="0">
        <a:spcBef>
          <a:spcPts val="600"/>
        </a:spcBef>
        <a:spcAft>
          <a:spcPct val="0"/>
        </a:spcAft>
        <a:buClr>
          <a:srgbClr val="BAABE3"/>
        </a:buClr>
        <a:buFont typeface="Candara" pitchFamily="-84" charset="0"/>
        <a:buChar char="•"/>
        <a:defRPr sz="2000" kern="1200">
          <a:solidFill>
            <a:schemeClr val="tx2"/>
          </a:solidFill>
          <a:latin typeface="+mn-lt"/>
          <a:ea typeface="ＭＳ Ｐゴシック" pitchFamily="-8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d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df"/><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18.pd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df"/><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d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rtlCol="0">
            <a:noAutofit/>
          </a:bodyPr>
          <a:lstStyle/>
          <a:p>
            <a:pPr eaLnBrk="1" fontAlgn="auto" hangingPunct="1">
              <a:spcAft>
                <a:spcPts val="0"/>
              </a:spcAft>
              <a:defRPr/>
            </a:pPr>
            <a:r>
              <a:rPr lang="en-US" dirty="0">
                <a:ea typeface="+mj-ea"/>
                <a:cs typeface="+mj-cs"/>
              </a:rPr>
              <a:t>Cryptography and Network Security</a:t>
            </a:r>
            <a:endParaRPr lang="en-AU" dirty="0">
              <a:ea typeface="+mj-ea"/>
              <a:cs typeface="+mj-cs"/>
            </a:endParaRPr>
          </a:p>
        </p:txBody>
      </p:sp>
      <p:sp>
        <p:nvSpPr>
          <p:cNvPr id="16387" name="Rectangle 3"/>
          <p:cNvSpPr>
            <a:spLocks noGrp="1" noChangeArrowheads="1"/>
          </p:cNvSpPr>
          <p:nvPr>
            <p:ph type="subTitle" idx="1"/>
          </p:nvPr>
        </p:nvSpPr>
        <p:spPr>
          <a:xfrm>
            <a:off x="1854200" y="5203825"/>
            <a:ext cx="5446713" cy="852488"/>
          </a:xfrm>
        </p:spPr>
        <p:txBody>
          <a:bodyPr/>
          <a:lstStyle/>
          <a:p>
            <a:r>
              <a:rPr lang="en-US" dirty="0" smtClean="0"/>
              <a:t>Seventh Edition, Global Edition</a:t>
            </a:r>
          </a:p>
          <a:p>
            <a:r>
              <a:rPr lang="en-US" dirty="0" smtClean="0"/>
              <a:t>by William Stallings	</a:t>
            </a:r>
          </a:p>
          <a:p>
            <a:endParaRPr lang="en-US" dirty="0" smtClean="0"/>
          </a:p>
        </p:txBody>
      </p:sp>
      <p:pic>
        <p:nvPicPr>
          <p:cNvPr id="5"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
        <p:nvSpPr>
          <p:cNvPr id="6" name="Footer Placeholder 5"/>
          <p:cNvSpPr>
            <a:spLocks noGrp="1"/>
          </p:cNvSpPr>
          <p:nvPr>
            <p:ph type="ftr" sz="quarter" idx="14"/>
          </p:nvPr>
        </p:nvSpPr>
        <p:spPr>
          <a:xfrm>
            <a:off x="0" y="6492875"/>
            <a:ext cx="4648200" cy="365125"/>
          </a:xfrm>
        </p:spPr>
        <p:txBody>
          <a:bodyPr/>
          <a:lstStyle/>
          <a:p>
            <a:pPr>
              <a:defRPr/>
            </a:pPr>
            <a:r>
              <a:rPr lang="en-US" sz="1000" b="0" dirty="0" smtClean="0"/>
              <a:t>© 2017 Pearson Education, Ltd., All rights reserved. </a:t>
            </a:r>
            <a:endParaRPr lang="en-US" sz="1000" b="0" dirty="0"/>
          </a:p>
        </p:txBody>
      </p:sp>
      <p:grpSp>
        <p:nvGrpSpPr>
          <p:cNvPr id="7" name="Group 6"/>
          <p:cNvGrpSpPr/>
          <p:nvPr/>
        </p:nvGrpSpPr>
        <p:grpSpPr>
          <a:xfrm>
            <a:off x="-31968" y="-27384"/>
            <a:ext cx="9319984" cy="6885384"/>
            <a:chOff x="-31968" y="-27384"/>
            <a:chExt cx="9319984" cy="6885384"/>
          </a:xfrm>
        </p:grpSpPr>
        <p:pic>
          <p:nvPicPr>
            <p:cNvPr id="8" name="Picture 7" descr="9781292158587.jpg"/>
            <p:cNvPicPr>
              <a:picLocks noChangeAspect="1"/>
            </p:cNvPicPr>
            <p:nvPr/>
          </p:nvPicPr>
          <p:blipFill>
            <a:blip r:embed="rId4"/>
            <a:stretch>
              <a:fillRect/>
            </a:stretch>
          </p:blipFill>
          <p:spPr>
            <a:xfrm>
              <a:off x="1965796" y="0"/>
              <a:ext cx="5270500" cy="6858000"/>
            </a:xfrm>
            <a:prstGeom prst="rect">
              <a:avLst/>
            </a:prstGeom>
          </p:spPr>
        </p:pic>
        <p:grpSp>
          <p:nvGrpSpPr>
            <p:cNvPr id="9" name="Group 15"/>
            <p:cNvGrpSpPr>
              <a:grpSpLocks/>
            </p:cNvGrpSpPr>
            <p:nvPr/>
          </p:nvGrpSpPr>
          <p:grpSpPr bwMode="auto">
            <a:xfrm flipH="1">
              <a:off x="-31968" y="0"/>
              <a:ext cx="2011680" cy="6858000"/>
              <a:chOff x="134471" y="0"/>
              <a:chExt cx="1581220" cy="6858000"/>
            </a:xfrm>
          </p:grpSpPr>
          <p:pic>
            <p:nvPicPr>
              <p:cNvPr id="13"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4"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nvGrpSpPr>
            <p:cNvPr id="10" name="Group 15"/>
            <p:cNvGrpSpPr>
              <a:grpSpLocks/>
            </p:cNvGrpSpPr>
            <p:nvPr/>
          </p:nvGrpSpPr>
          <p:grpSpPr bwMode="auto">
            <a:xfrm>
              <a:off x="7236296" y="-27384"/>
              <a:ext cx="2051720" cy="6858000"/>
              <a:chOff x="134471" y="0"/>
              <a:chExt cx="1581220" cy="6858000"/>
            </a:xfrm>
          </p:grpSpPr>
          <p:pic>
            <p:nvPicPr>
              <p:cNvPr id="11" name="Picture 7" descr="Overlay-Blank.jpg"/>
              <p:cNvPicPr>
                <a:picLocks noChangeAspect="1"/>
              </p:cNvPicPr>
              <p:nvPr/>
            </p:nvPicPr>
            <p:blipFill>
              <a:blip r:embed="rId5"/>
              <a:srcRect l="1471" r="83676"/>
              <a:stretch>
                <a:fillRect/>
              </a:stretch>
            </p:blipFill>
            <p:spPr bwMode="auto">
              <a:xfrm>
                <a:off x="134471" y="0"/>
                <a:ext cx="1358153" cy="6858000"/>
              </a:xfrm>
              <a:prstGeom prst="rect">
                <a:avLst/>
              </a:prstGeom>
              <a:noFill/>
              <a:ln w="9525">
                <a:noFill/>
                <a:miter lim="800000"/>
                <a:headEnd/>
                <a:tailEnd/>
              </a:ln>
            </p:spPr>
          </p:pic>
          <p:pic>
            <p:nvPicPr>
              <p:cNvPr id="12" name="Picture 8" descr="Overlay-VerticalBridge.jpg"/>
              <p:cNvPicPr>
                <a:picLocks noChangeAspect="1"/>
              </p:cNvPicPr>
              <p:nvPr/>
            </p:nvPicPr>
            <p:blipFill>
              <a:blip r:embed="rId6"/>
              <a:srcRect/>
              <a:stretch>
                <a:fillRect/>
              </a:stretch>
            </p:blipFill>
            <p:spPr bwMode="auto">
              <a:xfrm>
                <a:off x="1447800" y="0"/>
                <a:ext cx="267891" cy="6858000"/>
              </a:xfrm>
              <a:prstGeom prst="rect">
                <a:avLst/>
              </a:prstGeom>
              <a:noFill/>
              <a:ln w="9525">
                <a:noFill/>
                <a:miter lim="800000"/>
                <a:headEnd/>
                <a:tailEnd/>
              </a:ln>
            </p:spPr>
          </p:pic>
        </p:gr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0000" b="14545"/>
              <a:stretch>
                <a:fillRect/>
              </a:stretch>
            </p:blipFill>
          </mc:Choice>
          <mc:Fallback>
            <p:blipFill>
              <a:blip r:embed="rId4"/>
              <a:srcRect t="10000" b="14545"/>
              <a:stretch>
                <a:fillRect/>
              </a:stretch>
            </p:blipFill>
          </mc:Fallback>
        </mc:AlternateContent>
        <p:spPr>
          <a:xfrm>
            <a:off x="72008" y="-149591"/>
            <a:ext cx="8892480" cy="7106983"/>
          </a:xfrm>
          <a:prstGeom prst="rect">
            <a:avLst/>
          </a:prstGeom>
        </p:spPr>
      </p:pic>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 y="39688"/>
            <a:ext cx="9144000" cy="1412875"/>
          </a:xfrm>
        </p:spPr>
        <p:txBody>
          <a:bodyPr/>
          <a:lstStyle/>
          <a:p>
            <a:pPr eaLnBrk="1" hangingPunct="1"/>
            <a:r>
              <a:rPr lang="en-US" dirty="0" smtClean="0"/>
              <a:t>Electronic Codebook Mode</a:t>
            </a:r>
            <a:endParaRPr lang="en-AU" dirty="0" smtClean="0"/>
          </a:p>
        </p:txBody>
      </p:sp>
      <p:sp>
        <p:nvSpPr>
          <p:cNvPr id="78851" name="Rectangle 3"/>
          <p:cNvSpPr>
            <a:spLocks noGrp="1" noChangeArrowheads="1"/>
          </p:cNvSpPr>
          <p:nvPr>
            <p:ph idx="1"/>
          </p:nvPr>
        </p:nvSpPr>
        <p:spPr>
          <a:xfrm>
            <a:off x="792162" y="1905069"/>
            <a:ext cx="7570788" cy="4572000"/>
          </a:xfrm>
        </p:spPr>
        <p:txBody>
          <a:bodyPr rtlCol="0">
            <a:normAutofit fontScale="92500" lnSpcReduction="10000"/>
          </a:bodyPr>
          <a:lstStyle/>
          <a:p>
            <a:pPr marL="0" indent="0">
              <a:buNone/>
            </a:pPr>
            <a:r>
              <a:rPr lang="en-US" b="1" dirty="0"/>
              <a:t>Advantages of using ECB </a:t>
            </a:r>
            <a:r>
              <a:rPr lang="en-US" dirty="0"/>
              <a:t> </a:t>
            </a:r>
          </a:p>
          <a:p>
            <a:r>
              <a:rPr lang="en-US" dirty="0"/>
              <a:t>Parallel encryption of blocks of bits is possible, thus it is a faster way of encryption.</a:t>
            </a:r>
          </a:p>
          <a:p>
            <a:r>
              <a:rPr lang="en-US" dirty="0"/>
              <a:t>Simple way of the block cipher.</a:t>
            </a:r>
          </a:p>
          <a:p>
            <a:pPr marL="0" indent="0">
              <a:buNone/>
            </a:pPr>
            <a:r>
              <a:rPr lang="en-US" b="1" dirty="0"/>
              <a:t>Disadvantages of using ECB </a:t>
            </a:r>
            <a:endParaRPr lang="en-US" dirty="0"/>
          </a:p>
          <a:p>
            <a:r>
              <a:rPr lang="en-US" dirty="0"/>
              <a:t>Prone to cryptanalysis since there is a direct relationship between plaintext and ciphertext</a:t>
            </a:r>
            <a:r>
              <a:rPr lang="en-US" dirty="0" smtClean="0"/>
              <a:t>.</a:t>
            </a:r>
          </a:p>
          <a:p>
            <a:pPr marL="0" indent="0">
              <a:buNone/>
            </a:pPr>
            <a:r>
              <a:rPr lang="en-US" b="1" dirty="0" smtClean="0"/>
              <a:t>Uses: </a:t>
            </a:r>
            <a:r>
              <a:rPr lang="en-US" dirty="0" smtClean="0"/>
              <a:t>Secure transmission of single values</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3989882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 y="39688"/>
            <a:ext cx="9144000" cy="1412875"/>
          </a:xfrm>
        </p:spPr>
        <p:txBody>
          <a:bodyPr/>
          <a:lstStyle/>
          <a:p>
            <a:pPr eaLnBrk="1" hangingPunct="1"/>
            <a:r>
              <a:rPr lang="en-US" dirty="0" smtClean="0"/>
              <a:t>Electronic Codebook Mode</a:t>
            </a:r>
            <a:endParaRPr lang="en-AU" dirty="0" smtClean="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pic>
        <p:nvPicPr>
          <p:cNvPr id="5" name="Picture 4"/>
          <p:cNvPicPr>
            <a:picLocks noChangeAspect="1"/>
          </p:cNvPicPr>
          <p:nvPr/>
        </p:nvPicPr>
        <p:blipFill>
          <a:blip r:embed="rId3"/>
          <a:stretch>
            <a:fillRect/>
          </a:stretch>
        </p:blipFill>
        <p:spPr>
          <a:xfrm>
            <a:off x="539552" y="2132856"/>
            <a:ext cx="8247197" cy="3863305"/>
          </a:xfrm>
          <a:prstGeom prst="rect">
            <a:avLst/>
          </a:prstGeom>
        </p:spPr>
      </p:pic>
    </p:spTree>
    <p:extLst>
      <p:ext uri="{BB962C8B-B14F-4D97-AF65-F5344CB8AC3E}">
        <p14:creationId xmlns:p14="http://schemas.microsoft.com/office/powerpoint/2010/main" val="973901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304800" y="533400"/>
            <a:ext cx="3613150" cy="3581400"/>
          </a:xfrm>
        </p:spPr>
        <p:txBody>
          <a:bodyPr/>
          <a:lstStyle/>
          <a:p>
            <a:pPr eaLnBrk="1" hangingPunct="1">
              <a:lnSpc>
                <a:spcPts val="4000"/>
              </a:lnSpc>
            </a:pPr>
            <a:r>
              <a:rPr lang="en-US" sz="2800" dirty="0" smtClean="0"/>
              <a:t>Criteria and properties for evaluating and constructing block cipher modes of operation that are superior to ECB:</a:t>
            </a:r>
          </a:p>
        </p:txBody>
      </p:sp>
      <p:sp>
        <p:nvSpPr>
          <p:cNvPr id="40963" name="Content Placeholder 2"/>
          <p:cNvSpPr>
            <a:spLocks noGrp="1"/>
          </p:cNvSpPr>
          <p:nvPr>
            <p:ph idx="1"/>
          </p:nvPr>
        </p:nvSpPr>
        <p:spPr>
          <a:xfrm>
            <a:off x="5105400" y="838200"/>
            <a:ext cx="3813175" cy="5240338"/>
          </a:xfrm>
        </p:spPr>
        <p:txBody>
          <a:bodyPr/>
          <a:lstStyle/>
          <a:p>
            <a:pPr eaLnBrk="1" hangingPunct="1"/>
            <a:r>
              <a:rPr lang="en-US" sz="2800" smtClean="0"/>
              <a:t>Overhead</a:t>
            </a:r>
          </a:p>
          <a:p>
            <a:pPr eaLnBrk="1" hangingPunct="1"/>
            <a:r>
              <a:rPr lang="en-US" sz="2800" smtClean="0"/>
              <a:t>Error recovery</a:t>
            </a:r>
          </a:p>
          <a:p>
            <a:pPr eaLnBrk="1" hangingPunct="1"/>
            <a:r>
              <a:rPr lang="en-US" sz="2800" smtClean="0"/>
              <a:t>Error propagation</a:t>
            </a:r>
          </a:p>
          <a:p>
            <a:pPr eaLnBrk="1" hangingPunct="1"/>
            <a:r>
              <a:rPr lang="en-US" sz="2800" smtClean="0"/>
              <a:t>Diffusion</a:t>
            </a:r>
          </a:p>
          <a:p>
            <a:pPr eaLnBrk="1" hangingPunct="1"/>
            <a:r>
              <a:rPr lang="en-US" sz="2800" smtClean="0"/>
              <a:t>Security</a:t>
            </a:r>
          </a:p>
          <a:p>
            <a:pPr eaLnBrk="1" hangingPunct="1"/>
            <a:endParaRPr lang="en-US" smtClean="0"/>
          </a:p>
        </p:txBody>
      </p:sp>
      <p:pic>
        <p:nvPicPr>
          <p:cNvPr id="4" name="Picture 3"/>
          <p:cNvPicPr>
            <a:picLocks noChangeAspect="1"/>
          </p:cNvPicPr>
          <p:nvPr/>
        </p:nvPicPr>
        <p:blipFill>
          <a:blip r:embed="rId3"/>
          <a:stretch>
            <a:fillRect/>
          </a:stretch>
        </p:blipFill>
        <p:spPr>
          <a:xfrm>
            <a:off x="1143000" y="4343400"/>
            <a:ext cx="2057400" cy="2057400"/>
          </a:xfrm>
          <a:prstGeom prst="rect">
            <a:avLst/>
          </a:prstGeom>
        </p:spPr>
      </p:pic>
    </p:spTree>
    <p:extLst>
      <p:ext uri="{BB962C8B-B14F-4D97-AF65-F5344CB8AC3E}">
        <p14:creationId xmlns:p14="http://schemas.microsoft.com/office/powerpoint/2010/main" val="3281548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39688"/>
            <a:ext cx="9143999" cy="1412875"/>
          </a:xfrm>
        </p:spPr>
        <p:txBody>
          <a:bodyPr/>
          <a:lstStyle/>
          <a:p>
            <a:pPr eaLnBrk="1" hangingPunct="1"/>
            <a:r>
              <a:rPr lang="en-US" dirty="0" smtClean="0"/>
              <a:t>Cipher Block Chaining Mode</a:t>
            </a:r>
            <a:endParaRPr lang="en-AU" dirty="0" smtClean="0"/>
          </a:p>
        </p:txBody>
      </p:sp>
      <p:sp>
        <p:nvSpPr>
          <p:cNvPr id="78851" name="Rectangle 3"/>
          <p:cNvSpPr>
            <a:spLocks noGrp="1" noChangeArrowheads="1"/>
          </p:cNvSpPr>
          <p:nvPr>
            <p:ph idx="1"/>
          </p:nvPr>
        </p:nvSpPr>
        <p:spPr>
          <a:xfrm>
            <a:off x="792162" y="1905069"/>
            <a:ext cx="7570788" cy="4572000"/>
          </a:xfrm>
        </p:spPr>
        <p:txBody>
          <a:bodyPr rtlCol="0">
            <a:normAutofit fontScale="92500" lnSpcReduction="10000"/>
          </a:bodyPr>
          <a:lstStyle/>
          <a:p>
            <a:r>
              <a:rPr lang="en-US" dirty="0"/>
              <a:t>T</a:t>
            </a:r>
            <a:r>
              <a:rPr lang="en-US" dirty="0" smtClean="0"/>
              <a:t>he </a:t>
            </a:r>
            <a:r>
              <a:rPr lang="en-US" dirty="0"/>
              <a:t>plain text is divided into blocks. In this mode, IV(Initialization Vector) is used, which can be a random block of text. IV is used to make the ciphertext of each block </a:t>
            </a:r>
            <a:r>
              <a:rPr lang="en-US" dirty="0" smtClean="0"/>
              <a:t>unique.</a:t>
            </a:r>
          </a:p>
          <a:p>
            <a:r>
              <a:rPr lang="en-US" dirty="0"/>
              <a:t>The first block of plain text and IV is combined using the XOR operation and then encrypted </a:t>
            </a:r>
            <a:r>
              <a:rPr lang="en-US" dirty="0" smtClean="0"/>
              <a:t>using </a:t>
            </a:r>
            <a:r>
              <a:rPr lang="en-US" dirty="0"/>
              <a:t>the key and form the first block of ciphertext. </a:t>
            </a:r>
            <a:endParaRPr lang="en-US" dirty="0" smtClean="0"/>
          </a:p>
          <a:p>
            <a:r>
              <a:rPr lang="en-US" dirty="0" smtClean="0"/>
              <a:t>The </a:t>
            </a:r>
            <a:r>
              <a:rPr lang="en-US" dirty="0"/>
              <a:t>first </a:t>
            </a:r>
            <a:r>
              <a:rPr lang="en-US" dirty="0" smtClean="0"/>
              <a:t>ciphertext block is </a:t>
            </a:r>
            <a:r>
              <a:rPr lang="en-US" dirty="0"/>
              <a:t>used as IV for the second block of plain text. The same procedure will be followed for all blocks of plain text</a:t>
            </a:r>
            <a:r>
              <a:rPr lang="en-US" dirty="0" smtClean="0"/>
              <a:t>.</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4167288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0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10909" b="14545"/>
              <a:stretch>
                <a:fillRect/>
              </a:stretch>
            </p:blipFill>
          </mc:Choice>
          <mc:Fallback>
            <p:blipFill>
              <a:blip r:embed="rId4"/>
              <a:srcRect t="10909" b="14545"/>
              <a:stretch>
                <a:fillRect/>
              </a:stretch>
            </p:blipFill>
          </mc:Fallback>
        </mc:AlternateContent>
        <p:spPr>
          <a:xfrm>
            <a:off x="0" y="-105508"/>
            <a:ext cx="9144000" cy="7134907"/>
          </a:xfrm>
          <a:prstGeom prst="rect">
            <a:avLst/>
          </a:prstGeom>
        </p:spPr>
      </p:pic>
    </p:spTree>
  </p:cSld>
  <p:clrMapOvr>
    <a:masterClrMapping/>
  </p:clrMapOvr>
  <p:transition spd="med">
    <p:pull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39688"/>
            <a:ext cx="9143999" cy="1412875"/>
          </a:xfrm>
        </p:spPr>
        <p:txBody>
          <a:bodyPr/>
          <a:lstStyle/>
          <a:p>
            <a:pPr eaLnBrk="1" hangingPunct="1"/>
            <a:r>
              <a:rPr lang="en-US" dirty="0" smtClean="0"/>
              <a:t>Cipher Block Chaining Mode</a:t>
            </a:r>
            <a:endParaRPr lang="en-AU" dirty="0" smtClean="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pic>
        <p:nvPicPr>
          <p:cNvPr id="5" name="Picture 4"/>
          <p:cNvPicPr>
            <a:picLocks noChangeAspect="1"/>
          </p:cNvPicPr>
          <p:nvPr/>
        </p:nvPicPr>
        <p:blipFill>
          <a:blip r:embed="rId3"/>
          <a:stretch>
            <a:fillRect/>
          </a:stretch>
        </p:blipFill>
        <p:spPr>
          <a:xfrm>
            <a:off x="6474" y="4951427"/>
            <a:ext cx="9137526" cy="1330027"/>
          </a:xfrm>
          <a:prstGeom prst="rect">
            <a:avLst/>
          </a:prstGeom>
        </p:spPr>
      </p:pic>
      <p:pic>
        <p:nvPicPr>
          <p:cNvPr id="8" name="Picture 7"/>
          <p:cNvPicPr>
            <a:picLocks noChangeAspect="1"/>
          </p:cNvPicPr>
          <p:nvPr/>
        </p:nvPicPr>
        <p:blipFill>
          <a:blip r:embed="rId4"/>
          <a:stretch>
            <a:fillRect/>
          </a:stretch>
        </p:blipFill>
        <p:spPr>
          <a:xfrm>
            <a:off x="1115616" y="1666875"/>
            <a:ext cx="6789935" cy="3073131"/>
          </a:xfrm>
          <a:prstGeom prst="rect">
            <a:avLst/>
          </a:prstGeom>
        </p:spPr>
      </p:pic>
    </p:spTree>
    <p:extLst>
      <p:ext uri="{BB962C8B-B14F-4D97-AF65-F5344CB8AC3E}">
        <p14:creationId xmlns:p14="http://schemas.microsoft.com/office/powerpoint/2010/main" val="3089326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39688"/>
            <a:ext cx="9143999" cy="1412875"/>
          </a:xfrm>
        </p:spPr>
        <p:txBody>
          <a:bodyPr/>
          <a:lstStyle/>
          <a:p>
            <a:pPr eaLnBrk="1" hangingPunct="1"/>
            <a:r>
              <a:rPr lang="en-US" dirty="0" smtClean="0"/>
              <a:t>Cipher Block Chaining Mode</a:t>
            </a:r>
            <a:endParaRPr lang="en-AU" dirty="0" smtClean="0"/>
          </a:p>
        </p:txBody>
      </p:sp>
      <p:sp>
        <p:nvSpPr>
          <p:cNvPr id="78851" name="Rectangle 3"/>
          <p:cNvSpPr>
            <a:spLocks noGrp="1" noChangeArrowheads="1"/>
          </p:cNvSpPr>
          <p:nvPr>
            <p:ph idx="1"/>
          </p:nvPr>
        </p:nvSpPr>
        <p:spPr>
          <a:xfrm>
            <a:off x="792162" y="1905069"/>
            <a:ext cx="7570788" cy="4572000"/>
          </a:xfrm>
        </p:spPr>
        <p:txBody>
          <a:bodyPr rtlCol="0">
            <a:normAutofit fontScale="92500" lnSpcReduction="20000"/>
          </a:bodyPr>
          <a:lstStyle/>
          <a:p>
            <a:pPr marL="0" indent="0">
              <a:buNone/>
            </a:pPr>
            <a:r>
              <a:rPr lang="en-US" b="1" dirty="0"/>
              <a:t>Advantages of CBC </a:t>
            </a:r>
          </a:p>
          <a:p>
            <a:r>
              <a:rPr lang="en-US" dirty="0" smtClean="0"/>
              <a:t>CBC </a:t>
            </a:r>
            <a:r>
              <a:rPr lang="en-US" dirty="0"/>
              <a:t>works well for input greater than </a:t>
            </a:r>
            <a:r>
              <a:rPr lang="en-US" i="1" dirty="0"/>
              <a:t>b</a:t>
            </a:r>
            <a:r>
              <a:rPr lang="en-US" dirty="0"/>
              <a:t> bits.</a:t>
            </a:r>
          </a:p>
          <a:p>
            <a:r>
              <a:rPr lang="en-US" dirty="0"/>
              <a:t>CBC is a good authentication mechanism.</a:t>
            </a:r>
          </a:p>
          <a:p>
            <a:r>
              <a:rPr lang="en-US" dirty="0"/>
              <a:t>Better </a:t>
            </a:r>
            <a:r>
              <a:rPr lang="en-US" dirty="0" smtClean="0"/>
              <a:t>resistance towards cryptanalysis </a:t>
            </a:r>
            <a:r>
              <a:rPr lang="en-US" dirty="0"/>
              <a:t>than ECB.</a:t>
            </a:r>
          </a:p>
          <a:p>
            <a:pPr marL="0" indent="0">
              <a:buNone/>
            </a:pPr>
            <a:r>
              <a:rPr lang="en-US" b="1" dirty="0"/>
              <a:t>Disadvantages of CBC </a:t>
            </a:r>
            <a:endParaRPr lang="en-US" dirty="0"/>
          </a:p>
          <a:p>
            <a:r>
              <a:rPr lang="en-US" dirty="0"/>
              <a:t>Parallel encryption is not possible since every encryption requires a previous cipher. </a:t>
            </a:r>
            <a:endParaRPr lang="en-US" dirty="0" smtClean="0"/>
          </a:p>
          <a:p>
            <a:pPr marL="0" indent="0">
              <a:buNone/>
            </a:pPr>
            <a:r>
              <a:rPr lang="en-US" b="1" dirty="0" smtClean="0"/>
              <a:t>Uses: </a:t>
            </a:r>
            <a:r>
              <a:rPr lang="en-US" dirty="0" smtClean="0"/>
              <a:t>bulk data encryption, authentication.</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1014103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Feedback Modes</a:t>
            </a:r>
            <a:endParaRPr lang="en-AU" dirty="0" smtClean="0"/>
          </a:p>
        </p:txBody>
      </p:sp>
      <p:sp>
        <p:nvSpPr>
          <p:cNvPr id="78851" name="Rectangle 3"/>
          <p:cNvSpPr>
            <a:spLocks noGrp="1" noChangeArrowheads="1"/>
          </p:cNvSpPr>
          <p:nvPr>
            <p:ph idx="1"/>
          </p:nvPr>
        </p:nvSpPr>
        <p:spPr>
          <a:xfrm>
            <a:off x="792162" y="1721997"/>
            <a:ext cx="7570788" cy="4770878"/>
          </a:xfrm>
        </p:spPr>
        <p:txBody>
          <a:bodyPr rtlCol="0">
            <a:normAutofit/>
          </a:bodyPr>
          <a:lstStyle/>
          <a:p>
            <a:pPr marL="0" indent="0">
              <a:buNone/>
            </a:pPr>
            <a:r>
              <a:rPr lang="en-US" dirty="0"/>
              <a:t>I</a:t>
            </a:r>
            <a:r>
              <a:rPr lang="en-US" dirty="0" smtClean="0"/>
              <a:t>t </a:t>
            </a:r>
            <a:r>
              <a:rPr lang="en-US" dirty="0"/>
              <a:t>is </a:t>
            </a:r>
            <a:r>
              <a:rPr lang="en-US" dirty="0" smtClean="0"/>
              <a:t>possible to </a:t>
            </a:r>
            <a:r>
              <a:rPr lang="en-US" dirty="0"/>
              <a:t>convert a block cipher into a stream cipher, using one of the three </a:t>
            </a:r>
            <a:r>
              <a:rPr lang="en-US" dirty="0" smtClean="0"/>
              <a:t>modes:</a:t>
            </a:r>
          </a:p>
          <a:p>
            <a:pPr marL="803275">
              <a:buFont typeface="Wingdings" panose="05000000000000000000" pitchFamily="2" charset="2"/>
              <a:buChar char="Ø"/>
            </a:pPr>
            <a:r>
              <a:rPr lang="en-US" b="1" dirty="0"/>
              <a:t>C</a:t>
            </a:r>
            <a:r>
              <a:rPr lang="en-US" b="1" dirty="0" smtClean="0"/>
              <a:t>ipher </a:t>
            </a:r>
            <a:r>
              <a:rPr lang="en-US" b="1" dirty="0"/>
              <a:t>F</a:t>
            </a:r>
            <a:r>
              <a:rPr lang="en-US" b="1" dirty="0" smtClean="0"/>
              <a:t>eedback </a:t>
            </a:r>
            <a:r>
              <a:rPr lang="en-US" b="1" dirty="0"/>
              <a:t>(CFB) </a:t>
            </a:r>
            <a:r>
              <a:rPr lang="en-US" dirty="0" smtClean="0"/>
              <a:t>mode</a:t>
            </a:r>
            <a:endParaRPr lang="en-US" dirty="0"/>
          </a:p>
          <a:p>
            <a:pPr marL="803275">
              <a:buFont typeface="Wingdings" panose="05000000000000000000" pitchFamily="2" charset="2"/>
              <a:buChar char="Ø"/>
            </a:pPr>
            <a:r>
              <a:rPr lang="en-US" b="1" dirty="0"/>
              <a:t>O</a:t>
            </a:r>
            <a:r>
              <a:rPr lang="en-US" b="1" dirty="0" smtClean="0"/>
              <a:t>utput </a:t>
            </a:r>
            <a:r>
              <a:rPr lang="en-US" b="1" dirty="0"/>
              <a:t>F</a:t>
            </a:r>
            <a:r>
              <a:rPr lang="en-US" b="1" dirty="0" smtClean="0"/>
              <a:t>eedback </a:t>
            </a:r>
            <a:r>
              <a:rPr lang="en-US" b="1" dirty="0"/>
              <a:t>(OFB) </a:t>
            </a:r>
            <a:r>
              <a:rPr lang="en-US" dirty="0" smtClean="0"/>
              <a:t>mode</a:t>
            </a:r>
          </a:p>
          <a:p>
            <a:pPr marL="803275">
              <a:buFont typeface="Wingdings" panose="05000000000000000000" pitchFamily="2" charset="2"/>
              <a:buChar char="Ø"/>
            </a:pPr>
            <a:r>
              <a:rPr lang="en-US" b="1" dirty="0"/>
              <a:t>C</a:t>
            </a:r>
            <a:r>
              <a:rPr lang="en-US" b="1" dirty="0" smtClean="0"/>
              <a:t>ounter </a:t>
            </a:r>
            <a:r>
              <a:rPr lang="en-US" b="1" dirty="0"/>
              <a:t>(CTR) </a:t>
            </a:r>
            <a:r>
              <a:rPr lang="en-US" dirty="0" smtClean="0"/>
              <a:t>mode</a:t>
            </a:r>
          </a:p>
          <a:p>
            <a:pPr marL="0" indent="0">
              <a:buNone/>
            </a:pPr>
            <a:r>
              <a:rPr lang="en-US" dirty="0" smtClean="0"/>
              <a:t>A </a:t>
            </a:r>
            <a:r>
              <a:rPr lang="en-US" dirty="0"/>
              <a:t>stream cipher </a:t>
            </a:r>
            <a:r>
              <a:rPr lang="en-US" dirty="0" smtClean="0"/>
              <a:t>eliminates the </a:t>
            </a:r>
            <a:r>
              <a:rPr lang="en-US" dirty="0"/>
              <a:t>need to pad a message to be an integral number of blocks. It also </a:t>
            </a:r>
            <a:r>
              <a:rPr lang="en-US" dirty="0" smtClean="0"/>
              <a:t>can operate </a:t>
            </a:r>
            <a:r>
              <a:rPr lang="en-US" dirty="0"/>
              <a:t>in real time.</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179429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Cipher Feedback Mode</a:t>
            </a:r>
            <a:endParaRPr lang="en-AU" dirty="0" smtClean="0"/>
          </a:p>
        </p:txBody>
      </p:sp>
      <p:sp>
        <p:nvSpPr>
          <p:cNvPr id="78851" name="Rectangle 3"/>
          <p:cNvSpPr>
            <a:spLocks noGrp="1" noChangeArrowheads="1"/>
          </p:cNvSpPr>
          <p:nvPr>
            <p:ph idx="1"/>
          </p:nvPr>
        </p:nvSpPr>
        <p:spPr>
          <a:xfrm>
            <a:off x="792162" y="1721997"/>
            <a:ext cx="7570788" cy="4770878"/>
          </a:xfrm>
        </p:spPr>
        <p:txBody>
          <a:bodyPr rtlCol="0">
            <a:normAutofit fontScale="92500" lnSpcReduction="10000"/>
          </a:bodyPr>
          <a:lstStyle/>
          <a:p>
            <a:r>
              <a:rPr lang="en-US" dirty="0"/>
              <a:t>In this mode the cipher is given as feedback to the next block of encryption with some new specifications</a:t>
            </a:r>
            <a:r>
              <a:rPr lang="en-US" dirty="0" smtClean="0"/>
              <a:t>:</a:t>
            </a:r>
          </a:p>
          <a:p>
            <a:r>
              <a:rPr lang="en-US" dirty="0" smtClean="0"/>
              <a:t> </a:t>
            </a:r>
            <a:r>
              <a:rPr lang="en-US" dirty="0"/>
              <a:t>first, an initial vector IV is used for first encryption and output bits are divided as a set of </a:t>
            </a:r>
            <a:r>
              <a:rPr lang="en-US" i="1" dirty="0"/>
              <a:t>s </a:t>
            </a:r>
            <a:r>
              <a:rPr lang="en-US" dirty="0"/>
              <a:t>and </a:t>
            </a:r>
            <a:r>
              <a:rPr lang="en-US" i="1" dirty="0"/>
              <a:t>b-s</a:t>
            </a:r>
            <a:r>
              <a:rPr lang="en-US" dirty="0"/>
              <a:t> bits</a:t>
            </a:r>
            <a:r>
              <a:rPr lang="en-US" dirty="0" smtClean="0"/>
              <a:t>. </a:t>
            </a:r>
          </a:p>
          <a:p>
            <a:r>
              <a:rPr lang="en-US" dirty="0" smtClean="0"/>
              <a:t>The </a:t>
            </a:r>
            <a:r>
              <a:rPr lang="en-US" dirty="0"/>
              <a:t>left-hand side </a:t>
            </a:r>
            <a:r>
              <a:rPr lang="en-US" i="1" dirty="0"/>
              <a:t>s </a:t>
            </a:r>
            <a:r>
              <a:rPr lang="en-US" dirty="0"/>
              <a:t>bits are selected along with plaintext bits to which an XOR operation is applied. The result is given as input to a shift register having b-s bits to lhs</a:t>
            </a:r>
            <a:r>
              <a:rPr lang="en-US" dirty="0" smtClean="0"/>
              <a:t>, s </a:t>
            </a:r>
            <a:r>
              <a:rPr lang="en-US" dirty="0"/>
              <a:t>bits to </a:t>
            </a:r>
            <a:r>
              <a:rPr lang="en-US" dirty="0" err="1"/>
              <a:t>rhs</a:t>
            </a:r>
            <a:r>
              <a:rPr lang="en-US" dirty="0"/>
              <a:t> and the process continues.</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2214903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rtlCol="0">
            <a:noAutofit/>
          </a:bodyPr>
          <a:lstStyle/>
          <a:p>
            <a:pPr eaLnBrk="1" fontAlgn="auto" hangingPunct="1">
              <a:spcAft>
                <a:spcPts val="0"/>
              </a:spcAft>
              <a:defRPr/>
            </a:pPr>
            <a:r>
              <a:rPr lang="en-US" smtClean="0">
                <a:ea typeface="+mj-ea"/>
                <a:cs typeface="+mj-cs"/>
              </a:rPr>
              <a:t>Chapter 5</a:t>
            </a:r>
            <a:endParaRPr lang="en-US" dirty="0">
              <a:ea typeface="+mj-ea"/>
              <a:cs typeface="+mj-cs"/>
            </a:endParaRPr>
          </a:p>
        </p:txBody>
      </p:sp>
      <p:sp>
        <p:nvSpPr>
          <p:cNvPr id="18435" name="Subtitle 13"/>
          <p:cNvSpPr>
            <a:spLocks noGrp="1"/>
          </p:cNvSpPr>
          <p:nvPr>
            <p:ph type="subTitle" idx="1"/>
          </p:nvPr>
        </p:nvSpPr>
        <p:spPr>
          <a:xfrm>
            <a:off x="1524000" y="5203825"/>
            <a:ext cx="6096000" cy="852488"/>
          </a:xfrm>
        </p:spPr>
        <p:txBody>
          <a:bodyPr/>
          <a:lstStyle/>
          <a:p>
            <a:pPr eaLnBrk="1" hangingPunct="1"/>
            <a:r>
              <a:rPr lang="en-US" sz="3600" dirty="0" smtClean="0"/>
              <a:t>Block Cipher Operation</a:t>
            </a: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5" name="Footer Placeholder 4"/>
          <p:cNvSpPr>
            <a:spLocks noGrp="1"/>
          </p:cNvSpPr>
          <p:nvPr>
            <p:ph type="ftr" sz="quarter" idx="11"/>
          </p:nvPr>
        </p:nvSpPr>
        <p:spPr>
          <a:xfrm>
            <a:off x="0" y="6492875"/>
            <a:ext cx="4648200" cy="365125"/>
          </a:xfrm>
        </p:spPr>
        <p:txBody>
          <a:bodyPr/>
          <a:lstStyle/>
          <a:p>
            <a:pPr>
              <a:defRPr/>
            </a:pPr>
            <a:r>
              <a:rPr lang="en-US" sz="1000" b="0" dirty="0" smtClean="0"/>
              <a:t>© 2017 Pearson Education, Ltd., All rights reserved. </a:t>
            </a:r>
            <a:endParaRPr lang="en-US" sz="1000" b="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5.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4545" b="7273"/>
              <a:stretch>
                <a:fillRect/>
              </a:stretch>
            </p:blipFill>
          </mc:Choice>
          <mc:Fallback>
            <p:blipFill>
              <a:blip r:embed="rId4"/>
              <a:srcRect t="4545" b="7273"/>
              <a:stretch>
                <a:fillRect/>
              </a:stretch>
            </p:blipFill>
          </mc:Fallback>
        </mc:AlternateContent>
        <p:spPr>
          <a:xfrm>
            <a:off x="-324544" y="-105508"/>
            <a:ext cx="9468544" cy="6963508"/>
          </a:xfrm>
          <a:prstGeom prst="rect">
            <a:avLst/>
          </a:prstGeom>
        </p:spPr>
      </p:pic>
    </p:spTree>
  </p:cSld>
  <p:clrMapOvr>
    <a:masterClrMapping/>
  </p:clrMapOvr>
  <p:transition spd="med">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Cipher Feedback Mode</a:t>
            </a:r>
            <a:endParaRPr lang="en-AU" dirty="0" smtClean="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pic>
        <p:nvPicPr>
          <p:cNvPr id="3" name="Picture 2"/>
          <p:cNvPicPr>
            <a:picLocks noChangeAspect="1"/>
          </p:cNvPicPr>
          <p:nvPr/>
        </p:nvPicPr>
        <p:blipFill>
          <a:blip r:embed="rId3"/>
          <a:stretch>
            <a:fillRect/>
          </a:stretch>
        </p:blipFill>
        <p:spPr>
          <a:xfrm>
            <a:off x="2483767" y="5125987"/>
            <a:ext cx="3857625" cy="1352550"/>
          </a:xfrm>
          <a:prstGeom prst="rect">
            <a:avLst/>
          </a:prstGeom>
        </p:spPr>
      </p:pic>
      <p:pic>
        <p:nvPicPr>
          <p:cNvPr id="7" name="Picture 6"/>
          <p:cNvPicPr>
            <a:picLocks noChangeAspect="1"/>
          </p:cNvPicPr>
          <p:nvPr/>
        </p:nvPicPr>
        <p:blipFill>
          <a:blip r:embed="rId4"/>
          <a:stretch>
            <a:fillRect/>
          </a:stretch>
        </p:blipFill>
        <p:spPr>
          <a:xfrm>
            <a:off x="1539081" y="1628800"/>
            <a:ext cx="6076950" cy="3384376"/>
          </a:xfrm>
          <a:prstGeom prst="rect">
            <a:avLst/>
          </a:prstGeom>
        </p:spPr>
      </p:pic>
    </p:spTree>
    <p:extLst>
      <p:ext uri="{BB962C8B-B14F-4D97-AF65-F5344CB8AC3E}">
        <p14:creationId xmlns:p14="http://schemas.microsoft.com/office/powerpoint/2010/main" val="32730673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Cipher Feedback Mode</a:t>
            </a:r>
            <a:endParaRPr lang="en-AU" dirty="0" smtClean="0"/>
          </a:p>
        </p:txBody>
      </p:sp>
      <p:sp>
        <p:nvSpPr>
          <p:cNvPr id="78851" name="Rectangle 3"/>
          <p:cNvSpPr>
            <a:spLocks noGrp="1" noChangeArrowheads="1"/>
          </p:cNvSpPr>
          <p:nvPr>
            <p:ph idx="1"/>
          </p:nvPr>
        </p:nvSpPr>
        <p:spPr>
          <a:xfrm>
            <a:off x="792162" y="1721997"/>
            <a:ext cx="7570788" cy="4572000"/>
          </a:xfrm>
        </p:spPr>
        <p:txBody>
          <a:bodyPr rtlCol="0">
            <a:normAutofit fontScale="92500" lnSpcReduction="10000"/>
          </a:bodyPr>
          <a:lstStyle/>
          <a:p>
            <a:pPr marL="0" indent="0">
              <a:buNone/>
            </a:pPr>
            <a:r>
              <a:rPr lang="en-US" b="1" dirty="0"/>
              <a:t>Advantages of CFB </a:t>
            </a:r>
            <a:endParaRPr lang="en-US" dirty="0"/>
          </a:p>
          <a:p>
            <a:r>
              <a:rPr lang="en-US" dirty="0"/>
              <a:t>Since, there is some data loss due to the use of shift register, thus it is difficult for applying cryptanalysis. </a:t>
            </a:r>
          </a:p>
          <a:p>
            <a:pPr marL="0" indent="0">
              <a:buNone/>
            </a:pPr>
            <a:r>
              <a:rPr lang="en-US" b="1" dirty="0"/>
              <a:t>Disadvantages of using CFB  </a:t>
            </a:r>
            <a:endParaRPr lang="en-US" dirty="0"/>
          </a:p>
          <a:p>
            <a:r>
              <a:rPr lang="en-US" dirty="0"/>
              <a:t>The drawbacks of CFB are the same as those of CBC mode. Parallel encryption is not possible since every encryption requires a previous cipher. </a:t>
            </a:r>
            <a:endParaRPr lang="en-US" dirty="0" smtClean="0"/>
          </a:p>
          <a:p>
            <a:pPr marL="0" indent="0">
              <a:buNone/>
            </a:pPr>
            <a:r>
              <a:rPr lang="en-US" b="1" dirty="0" smtClean="0"/>
              <a:t>Uses: </a:t>
            </a:r>
            <a:r>
              <a:rPr lang="en-US" dirty="0" smtClean="0"/>
              <a:t>stream data encryption, authentication</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8497966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a:t>Output Feedback Mode</a:t>
            </a:r>
            <a:endParaRPr lang="en-AU" sz="4800" dirty="0" smtClean="0"/>
          </a:p>
        </p:txBody>
      </p:sp>
      <p:sp>
        <p:nvSpPr>
          <p:cNvPr id="78851" name="Rectangle 3"/>
          <p:cNvSpPr>
            <a:spLocks noGrp="1" noChangeArrowheads="1"/>
          </p:cNvSpPr>
          <p:nvPr>
            <p:ph idx="1"/>
          </p:nvPr>
        </p:nvSpPr>
        <p:spPr>
          <a:xfrm>
            <a:off x="792162" y="1988839"/>
            <a:ext cx="7570788" cy="4305157"/>
          </a:xfrm>
        </p:spPr>
        <p:txBody>
          <a:bodyPr rtlCol="0">
            <a:normAutofit/>
          </a:bodyPr>
          <a:lstStyle/>
          <a:p>
            <a:r>
              <a:rPr lang="en-US" dirty="0"/>
              <a:t>OFB mode is similar to CFB mode; the only difference is in CFB, the ciphertext is used for the next stage of the encryption process, whereas in OFB, the output of the IV encryption is used for the next stage of the encryption </a:t>
            </a:r>
            <a:r>
              <a:rPr lang="en-US" dirty="0" smtClean="0"/>
              <a:t>process. The </a:t>
            </a:r>
            <a:r>
              <a:rPr lang="en-US" dirty="0"/>
              <a:t>same procedure is followed for all blocks.</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164212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9091"/>
              <a:stretch>
                <a:fillRect/>
              </a:stretch>
            </p:blipFill>
          </mc:Choice>
          <mc:Fallback>
            <p:blipFill>
              <a:blip r:embed="rId4"/>
              <a:srcRect t="6364" b="9091"/>
              <a:stretch>
                <a:fillRect/>
              </a:stretch>
            </p:blipFill>
          </mc:Fallback>
        </mc:AlternateContent>
        <p:spPr>
          <a:xfrm>
            <a:off x="251520" y="-100286"/>
            <a:ext cx="8784976" cy="7057677"/>
          </a:xfrm>
          <a:prstGeom prst="rect">
            <a:avLst/>
          </a:prstGeom>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a:t>Output Feedback Mode</a:t>
            </a:r>
            <a:endParaRPr lang="en-AU" sz="4800" dirty="0" smtClean="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pic>
        <p:nvPicPr>
          <p:cNvPr id="6" name="Picture 5"/>
          <p:cNvPicPr>
            <a:picLocks noChangeAspect="1"/>
          </p:cNvPicPr>
          <p:nvPr/>
        </p:nvPicPr>
        <p:blipFill>
          <a:blip r:embed="rId3"/>
          <a:stretch>
            <a:fillRect/>
          </a:stretch>
        </p:blipFill>
        <p:spPr>
          <a:xfrm>
            <a:off x="0" y="5057775"/>
            <a:ext cx="9144000" cy="1800225"/>
          </a:xfrm>
          <a:prstGeom prst="rect">
            <a:avLst/>
          </a:prstGeom>
        </p:spPr>
      </p:pic>
      <p:pic>
        <p:nvPicPr>
          <p:cNvPr id="9" name="Picture 8"/>
          <p:cNvPicPr>
            <a:picLocks noChangeAspect="1"/>
          </p:cNvPicPr>
          <p:nvPr/>
        </p:nvPicPr>
        <p:blipFill>
          <a:blip r:embed="rId4"/>
          <a:stretch>
            <a:fillRect/>
          </a:stretch>
        </p:blipFill>
        <p:spPr>
          <a:xfrm>
            <a:off x="1262087" y="1513682"/>
            <a:ext cx="6619825" cy="3359150"/>
          </a:xfrm>
          <a:prstGeom prst="rect">
            <a:avLst/>
          </a:prstGeom>
        </p:spPr>
      </p:pic>
    </p:spTree>
    <p:extLst>
      <p:ext uri="{BB962C8B-B14F-4D97-AF65-F5344CB8AC3E}">
        <p14:creationId xmlns:p14="http://schemas.microsoft.com/office/powerpoint/2010/main" val="859525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a:t>Output Feedback Mode</a:t>
            </a:r>
            <a:endParaRPr lang="en-AU" sz="4800" dirty="0" smtClean="0"/>
          </a:p>
        </p:txBody>
      </p:sp>
      <p:sp>
        <p:nvSpPr>
          <p:cNvPr id="78851" name="Rectangle 3"/>
          <p:cNvSpPr>
            <a:spLocks noGrp="1" noChangeArrowheads="1"/>
          </p:cNvSpPr>
          <p:nvPr>
            <p:ph idx="1"/>
          </p:nvPr>
        </p:nvSpPr>
        <p:spPr>
          <a:xfrm>
            <a:off x="792162" y="1700808"/>
            <a:ext cx="7570788" cy="4572000"/>
          </a:xfrm>
        </p:spPr>
        <p:txBody>
          <a:bodyPr rtlCol="0">
            <a:normAutofit fontScale="92500" lnSpcReduction="10000"/>
          </a:bodyPr>
          <a:lstStyle/>
          <a:p>
            <a:pPr marL="0" indent="0">
              <a:buNone/>
            </a:pPr>
            <a:r>
              <a:rPr lang="en-US" b="1" dirty="0"/>
              <a:t>Advantages of OFB </a:t>
            </a:r>
            <a:endParaRPr lang="en-US" dirty="0"/>
          </a:p>
          <a:p>
            <a:r>
              <a:rPr lang="en-US" dirty="0"/>
              <a:t>In the case of CFB, a single bit error in a block is propagated to all subsequent blocks. This problem is solved by OFB as it is free from bit errors in the plaintext block. </a:t>
            </a:r>
          </a:p>
          <a:p>
            <a:pPr marL="0" indent="0">
              <a:buNone/>
            </a:pPr>
            <a:r>
              <a:rPr lang="en-US" b="1" dirty="0"/>
              <a:t>Disadvantages of </a:t>
            </a:r>
            <a:r>
              <a:rPr lang="en-US" b="1" dirty="0" smtClean="0"/>
              <a:t>OFB</a:t>
            </a:r>
            <a:endParaRPr lang="en-US" dirty="0"/>
          </a:p>
          <a:p>
            <a:r>
              <a:rPr lang="en-US" dirty="0"/>
              <a:t>The drawback of OFB is </a:t>
            </a:r>
            <a:r>
              <a:rPr lang="en-US" dirty="0" smtClean="0"/>
              <a:t>that it </a:t>
            </a:r>
            <a:r>
              <a:rPr lang="en-US" dirty="0"/>
              <a:t>is more </a:t>
            </a:r>
            <a:r>
              <a:rPr lang="en-US" dirty="0" smtClean="0"/>
              <a:t>sensitive </a:t>
            </a:r>
            <a:r>
              <a:rPr lang="en-US" dirty="0"/>
              <a:t>to a message stream modification attack than CFB</a:t>
            </a:r>
            <a:r>
              <a:rPr lang="en-US" dirty="0" smtClean="0"/>
              <a:t>.</a:t>
            </a:r>
          </a:p>
          <a:p>
            <a:pPr marL="0" indent="0">
              <a:buNone/>
            </a:pPr>
            <a:r>
              <a:rPr lang="en-US" b="1" dirty="0" smtClean="0"/>
              <a:t>Uses: </a:t>
            </a:r>
            <a:r>
              <a:rPr lang="en-US" dirty="0" smtClean="0"/>
              <a:t>stream encryption over noisy channels</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782204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smtClean="0"/>
              <a:t>Counter Mode</a:t>
            </a:r>
            <a:endParaRPr lang="en-AU" sz="4800" dirty="0" smtClean="0"/>
          </a:p>
        </p:txBody>
      </p:sp>
      <p:sp>
        <p:nvSpPr>
          <p:cNvPr id="78851" name="Rectangle 3"/>
          <p:cNvSpPr>
            <a:spLocks noGrp="1" noChangeArrowheads="1"/>
          </p:cNvSpPr>
          <p:nvPr>
            <p:ph idx="1"/>
          </p:nvPr>
        </p:nvSpPr>
        <p:spPr>
          <a:xfrm>
            <a:off x="792162" y="1721997"/>
            <a:ext cx="7570788" cy="4572000"/>
          </a:xfrm>
        </p:spPr>
        <p:txBody>
          <a:bodyPr rtlCol="0">
            <a:normAutofit lnSpcReduction="10000"/>
          </a:bodyPr>
          <a:lstStyle/>
          <a:p>
            <a:r>
              <a:rPr lang="en-US" dirty="0" smtClean="0"/>
              <a:t>CTR mode uses </a:t>
            </a:r>
            <a:r>
              <a:rPr lang="en-US" dirty="0"/>
              <a:t>the sequence of numbers as an input for the algorithm. When the block is encrypted, to fill the next </a:t>
            </a:r>
            <a:r>
              <a:rPr lang="en-US" dirty="0" smtClean="0"/>
              <a:t>register, </a:t>
            </a:r>
            <a:r>
              <a:rPr lang="en-US" dirty="0"/>
              <a:t>next counter </a:t>
            </a:r>
            <a:r>
              <a:rPr lang="en-US" dirty="0" smtClean="0"/>
              <a:t>value (incremented </a:t>
            </a:r>
            <a:r>
              <a:rPr lang="en-US" dirty="0"/>
              <a:t>by 1</a:t>
            </a:r>
            <a:r>
              <a:rPr lang="en-US" dirty="0" smtClean="0"/>
              <a:t>) is used.</a:t>
            </a:r>
            <a:endParaRPr lang="en-US" dirty="0"/>
          </a:p>
          <a:p>
            <a:r>
              <a:rPr lang="en-US" dirty="0" smtClean="0"/>
              <a:t>For </a:t>
            </a:r>
            <a:r>
              <a:rPr lang="en-US" dirty="0"/>
              <a:t>encryption, the first counter is encrypted using a key, </a:t>
            </a:r>
            <a:r>
              <a:rPr lang="en-US" dirty="0" smtClean="0"/>
              <a:t>then, </a:t>
            </a:r>
            <a:r>
              <a:rPr lang="en-US" dirty="0"/>
              <a:t>the plain text is XOR with the encrypted result to form the ciphertext.</a:t>
            </a:r>
          </a:p>
          <a:p>
            <a:r>
              <a:rPr lang="en-US" dirty="0"/>
              <a:t>The counter will be incremented by 1 for the next stage, and the same procedure will be followed for all blocks. </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35846410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7.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6364" b="11818"/>
              <a:stretch>
                <a:fillRect/>
              </a:stretch>
            </p:blipFill>
          </mc:Choice>
          <mc:Fallback>
            <p:blipFill>
              <a:blip r:embed="rId4"/>
              <a:srcRect t="6364" b="11818"/>
              <a:stretch>
                <a:fillRect/>
              </a:stretch>
            </p:blipFill>
          </mc:Fallback>
        </mc:AlternateContent>
        <p:spPr>
          <a:xfrm>
            <a:off x="179512" y="-118706"/>
            <a:ext cx="8784976" cy="7076098"/>
          </a:xfrm>
          <a:prstGeom prst="rect">
            <a:avLst/>
          </a:prstGeom>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smtClean="0"/>
              <a:t>Counter Mode</a:t>
            </a:r>
            <a:endParaRPr lang="en-AU" sz="4800" dirty="0" smtClean="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pic>
        <p:nvPicPr>
          <p:cNvPr id="5" name="Picture 4"/>
          <p:cNvPicPr>
            <a:picLocks noChangeAspect="1"/>
          </p:cNvPicPr>
          <p:nvPr/>
        </p:nvPicPr>
        <p:blipFill>
          <a:blip r:embed="rId3"/>
          <a:stretch>
            <a:fillRect/>
          </a:stretch>
        </p:blipFill>
        <p:spPr>
          <a:xfrm>
            <a:off x="1" y="5301208"/>
            <a:ext cx="9144000" cy="715516"/>
          </a:xfrm>
          <a:prstGeom prst="rect">
            <a:avLst/>
          </a:prstGeom>
        </p:spPr>
      </p:pic>
      <p:pic>
        <p:nvPicPr>
          <p:cNvPr id="6" name="Picture 5"/>
          <p:cNvPicPr>
            <a:picLocks noChangeAspect="1"/>
          </p:cNvPicPr>
          <p:nvPr/>
        </p:nvPicPr>
        <p:blipFill>
          <a:blip r:embed="rId4"/>
          <a:stretch>
            <a:fillRect/>
          </a:stretch>
        </p:blipFill>
        <p:spPr>
          <a:xfrm>
            <a:off x="1242526" y="1772816"/>
            <a:ext cx="6049348" cy="3312368"/>
          </a:xfrm>
          <a:prstGeom prst="rect">
            <a:avLst/>
          </a:prstGeom>
        </p:spPr>
      </p:pic>
    </p:spTree>
    <p:extLst>
      <p:ext uri="{BB962C8B-B14F-4D97-AF65-F5344CB8AC3E}">
        <p14:creationId xmlns:p14="http://schemas.microsoft.com/office/powerpoint/2010/main" val="1020182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953000" cy="365125"/>
          </a:xfrm>
        </p:spPr>
        <p:txBody>
          <a:bodyPr/>
          <a:lstStyle/>
          <a:p>
            <a:pPr>
              <a:defRPr/>
            </a:pPr>
            <a:r>
              <a:rPr lang="en-US" sz="1000" b="0" dirty="0" smtClean="0"/>
              <a:t>© 2017 Pearson Education, Ltd., All rights reserved. </a:t>
            </a:r>
            <a:endParaRPr lang="en-US" sz="1000" b="0" dirty="0"/>
          </a:p>
        </p:txBody>
      </p:sp>
      <p:pic>
        <p:nvPicPr>
          <p:cNvPr id="5" name="Picture 4" descr="f0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12941" r="17647" b="56364"/>
              <a:stretch>
                <a:fillRect/>
              </a:stretch>
            </p:blipFill>
          </mc:Choice>
          <mc:Fallback>
            <p:blipFill>
              <a:blip r:embed="rId4"/>
              <a:srcRect l="12941" r="17647" b="56364"/>
              <a:stretch>
                <a:fillRect/>
              </a:stretch>
            </p:blipFill>
          </mc:Fallback>
        </mc:AlternateContent>
        <p:spPr>
          <a:xfrm>
            <a:off x="609600" y="-609600"/>
            <a:ext cx="7872424" cy="6404729"/>
          </a:xfrm>
          <a:prstGeom prst="rect">
            <a:avLst/>
          </a:prstGeom>
        </p:spPr>
      </p:pic>
      <p:pic>
        <p:nvPicPr>
          <p:cNvPr id="6" name="Picture 5" descr="f0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88182" b="2727"/>
              <a:stretch>
                <a:fillRect/>
              </a:stretch>
            </p:blipFill>
          </mc:Choice>
          <mc:Fallback>
            <p:blipFill>
              <a:blip r:embed="rId4"/>
              <a:srcRect t="88182" b="2727"/>
              <a:stretch>
                <a:fillRect/>
              </a:stretch>
            </p:blipFill>
          </mc:Fallback>
        </mc:AlternateContent>
        <p:spPr>
          <a:xfrm>
            <a:off x="2209800" y="5943600"/>
            <a:ext cx="5638800" cy="663397"/>
          </a:xfrm>
          <a:prstGeom prst="rect">
            <a:avLst/>
          </a:prstGeom>
        </p:spPr>
      </p:pic>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800" dirty="0" smtClean="0"/>
              <a:t>Counter Mode</a:t>
            </a:r>
            <a:endParaRPr lang="en-AU" sz="4800" dirty="0" smtClean="0"/>
          </a:p>
        </p:txBody>
      </p:sp>
      <p:sp>
        <p:nvSpPr>
          <p:cNvPr id="78851" name="Rectangle 3"/>
          <p:cNvSpPr>
            <a:spLocks noGrp="1" noChangeArrowheads="1"/>
          </p:cNvSpPr>
          <p:nvPr>
            <p:ph idx="1"/>
          </p:nvPr>
        </p:nvSpPr>
        <p:spPr>
          <a:xfrm>
            <a:off x="792162" y="1721997"/>
            <a:ext cx="7570788" cy="4572000"/>
          </a:xfrm>
        </p:spPr>
        <p:txBody>
          <a:bodyPr rtlCol="0">
            <a:normAutofit fontScale="70000" lnSpcReduction="20000"/>
          </a:bodyPr>
          <a:lstStyle/>
          <a:p>
            <a:pPr marL="0" indent="0">
              <a:buNone/>
            </a:pPr>
            <a:r>
              <a:rPr lang="en-US" b="1" dirty="0"/>
              <a:t>Advantages of Counter </a:t>
            </a:r>
            <a:endParaRPr lang="en-US" dirty="0"/>
          </a:p>
          <a:p>
            <a:r>
              <a:rPr lang="en-US" b="1" dirty="0"/>
              <a:t> </a:t>
            </a:r>
            <a:r>
              <a:rPr lang="en-US" dirty="0"/>
              <a:t>Since there is a different counter value for each block, the direct plaintext and ciphertext relationship is avoided. This means that the same plain text can map to different ciphertext.</a:t>
            </a:r>
          </a:p>
          <a:p>
            <a:r>
              <a:rPr lang="en-US" dirty="0"/>
              <a:t>Parallel execution of encryption is possible as outputs from previous stages are not chained as in the case of CBC.</a:t>
            </a:r>
            <a:r>
              <a:rPr lang="en-US" b="1" dirty="0"/>
              <a:t> </a:t>
            </a:r>
            <a:endParaRPr lang="en-US" dirty="0"/>
          </a:p>
          <a:p>
            <a:pPr marL="0" indent="0">
              <a:buNone/>
            </a:pPr>
            <a:r>
              <a:rPr lang="en-US" b="1" dirty="0"/>
              <a:t>Disadvantages of </a:t>
            </a:r>
            <a:r>
              <a:rPr lang="en-US" b="1" dirty="0" smtClean="0"/>
              <a:t>Counter</a:t>
            </a:r>
            <a:endParaRPr lang="en-US" dirty="0"/>
          </a:p>
          <a:p>
            <a:r>
              <a:rPr lang="en-US" dirty="0"/>
              <a:t>The fact that CTR mode requires a synchronous counter at both the </a:t>
            </a:r>
            <a:r>
              <a:rPr lang="en-US" dirty="0" smtClean="0"/>
              <a:t>sender </a:t>
            </a:r>
            <a:r>
              <a:rPr lang="en-US" dirty="0"/>
              <a:t>and the receiver is a </a:t>
            </a:r>
            <a:r>
              <a:rPr lang="en-US" dirty="0" smtClean="0"/>
              <a:t>serious </a:t>
            </a:r>
            <a:r>
              <a:rPr lang="en-US" dirty="0"/>
              <a:t>drawback. The recovery of plaintext </a:t>
            </a:r>
            <a:r>
              <a:rPr lang="en-US" dirty="0" smtClean="0"/>
              <a:t>maybe incorrect when synchronization </a:t>
            </a:r>
            <a:r>
              <a:rPr lang="en-US" dirty="0"/>
              <a:t>is lost. </a:t>
            </a:r>
            <a:endParaRPr lang="en-US" dirty="0" smtClean="0"/>
          </a:p>
          <a:p>
            <a:pPr marL="0" indent="0">
              <a:buNone/>
            </a:pPr>
            <a:r>
              <a:rPr lang="en-US" b="1" dirty="0" smtClean="0"/>
              <a:t>Uses: </a:t>
            </a:r>
            <a:r>
              <a:rPr lang="en-US" dirty="0" smtClean="0"/>
              <a:t>high speed network encryption</a:t>
            </a:r>
            <a:endParaRPr lang="en-US" dirty="0"/>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1733844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609600"/>
            <a:ext cx="3613150" cy="3048000"/>
          </a:xfrm>
        </p:spPr>
        <p:txBody>
          <a:bodyPr/>
          <a:lstStyle/>
          <a:p>
            <a:pPr eaLnBrk="1" hangingPunct="1"/>
            <a:r>
              <a:rPr lang="en-AU" sz="4400" smtClean="0"/>
              <a:t>Advantages </a:t>
            </a:r>
            <a:br>
              <a:rPr lang="en-AU" sz="4400" smtClean="0"/>
            </a:br>
            <a:r>
              <a:rPr lang="en-AU" sz="4400" smtClean="0"/>
              <a:t>of </a:t>
            </a:r>
            <a:br>
              <a:rPr lang="en-AU" sz="4400" smtClean="0"/>
            </a:br>
            <a:r>
              <a:rPr lang="en-AU" sz="4400" smtClean="0"/>
              <a:t>CTR</a:t>
            </a:r>
          </a:p>
        </p:txBody>
      </p:sp>
      <p:sp>
        <p:nvSpPr>
          <p:cNvPr id="53251" name="Rectangle 3"/>
          <p:cNvSpPr>
            <a:spLocks noGrp="1" noChangeArrowheads="1"/>
          </p:cNvSpPr>
          <p:nvPr>
            <p:ph idx="1"/>
          </p:nvPr>
        </p:nvSpPr>
        <p:spPr>
          <a:xfrm>
            <a:off x="4876800" y="685800"/>
            <a:ext cx="3813175" cy="5697538"/>
          </a:xfrm>
        </p:spPr>
        <p:txBody>
          <a:bodyPr/>
          <a:lstStyle/>
          <a:p>
            <a:pPr eaLnBrk="1" hangingPunct="1"/>
            <a:r>
              <a:rPr lang="en-AU" sz="2800" dirty="0" smtClean="0"/>
              <a:t>Hardware efficiency</a:t>
            </a:r>
          </a:p>
          <a:p>
            <a:pPr eaLnBrk="1" hangingPunct="1"/>
            <a:r>
              <a:rPr lang="en-AU" sz="2800" dirty="0" smtClean="0"/>
              <a:t>Software efficiency</a:t>
            </a:r>
          </a:p>
          <a:p>
            <a:pPr eaLnBrk="1" hangingPunct="1"/>
            <a:r>
              <a:rPr lang="en-AU" sz="2800" dirty="0" err="1" smtClean="0"/>
              <a:t>Preprocessing</a:t>
            </a:r>
            <a:endParaRPr lang="en-AU" sz="2800" dirty="0" smtClean="0"/>
          </a:p>
          <a:p>
            <a:pPr eaLnBrk="1" hangingPunct="1"/>
            <a:r>
              <a:rPr lang="en-AU" sz="2800" dirty="0" smtClean="0"/>
              <a:t>Random access</a:t>
            </a:r>
          </a:p>
          <a:p>
            <a:pPr eaLnBrk="1" hangingPunct="1"/>
            <a:r>
              <a:rPr lang="en-AU" sz="2800" dirty="0" smtClean="0"/>
              <a:t>Provable security</a:t>
            </a:r>
          </a:p>
          <a:p>
            <a:pPr eaLnBrk="1" hangingPunct="1"/>
            <a:r>
              <a:rPr lang="en-AU" sz="2800" dirty="0" smtClean="0"/>
              <a:t>Simplicity </a:t>
            </a:r>
          </a:p>
        </p:txBody>
      </p:sp>
      <p:pic>
        <p:nvPicPr>
          <p:cNvPr id="4" name="Picture 3"/>
          <p:cNvPicPr>
            <a:picLocks noChangeAspect="1"/>
          </p:cNvPicPr>
          <p:nvPr/>
        </p:nvPicPr>
        <p:blipFill>
          <a:blip r:embed="rId3"/>
          <a:stretch>
            <a:fillRect/>
          </a:stretch>
        </p:blipFill>
        <p:spPr>
          <a:xfrm>
            <a:off x="1371600" y="4343400"/>
            <a:ext cx="1826520" cy="1220724"/>
          </a:xfrm>
          <a:prstGeom prst="rect">
            <a:avLst/>
          </a:prstGeom>
        </p:spPr>
      </p:pic>
    </p:spTree>
    <p:extLst>
      <p:ext uri="{BB962C8B-B14F-4D97-AF65-F5344CB8AC3E}">
        <p14:creationId xmlns:p14="http://schemas.microsoft.com/office/powerpoint/2010/main" val="4054369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8.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3636" b="5455"/>
              <a:stretch>
                <a:fillRect/>
              </a:stretch>
            </p:blipFill>
          </mc:Choice>
          <mc:Fallback>
            <p:blipFill>
              <a:blip r:embed="rId4"/>
              <a:srcRect t="3636" b="5455"/>
              <a:stretch>
                <a:fillRect/>
              </a:stretch>
            </p:blipFill>
          </mc:Fallback>
        </mc:AlternateContent>
        <p:spPr>
          <a:xfrm>
            <a:off x="-252536" y="-105509"/>
            <a:ext cx="10009112" cy="6963509"/>
          </a:xfrm>
          <a:prstGeom prst="rect">
            <a:avLst/>
          </a:prstGeom>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ChangeAspect="1"/>
          </p:cNvPicPr>
          <p:nvPr/>
        </p:nvPicPr>
        <p:blipFill>
          <a:blip r:embed="rId3"/>
          <a:srcRect r="3019" b="3945"/>
          <a:stretch>
            <a:fillRect/>
          </a:stretch>
        </p:blipFill>
        <p:spPr bwMode="auto">
          <a:xfrm>
            <a:off x="0" y="404664"/>
            <a:ext cx="9144000" cy="6453336"/>
          </a:xfrm>
          <a:prstGeom prst="rect">
            <a:avLst/>
          </a:prstGeom>
          <a:noFill/>
          <a:ln w="15875">
            <a:solidFill>
              <a:schemeClr val="tx1"/>
            </a:solidFill>
            <a:miter lim="800000"/>
            <a:headEnd/>
            <a:tailEnd/>
          </a:ln>
        </p:spPr>
      </p:pic>
      <p:pic>
        <p:nvPicPr>
          <p:cNvPr id="8" name="Picture 7"/>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1676400" y="44624"/>
            <a:ext cx="12630150" cy="287433"/>
          </a:xfrm>
          <a:prstGeom prst="rect">
            <a:avLst/>
          </a:prstGeom>
        </p:spPr>
      </p:pic>
    </p:spTree>
    <p:extLst>
      <p:ext uri="{BB962C8B-B14F-4D97-AF65-F5344CB8AC3E}">
        <p14:creationId xmlns:p14="http://schemas.microsoft.com/office/powerpoint/2010/main" val="2332615832"/>
      </p:ext>
    </p:extLst>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Additional modes of operations</a:t>
            </a:r>
            <a:endParaRPr lang="en-AU" sz="4400" dirty="0" smtClean="0"/>
          </a:p>
        </p:txBody>
      </p:sp>
      <p:sp>
        <p:nvSpPr>
          <p:cNvPr id="57347" name="Rectangle 3"/>
          <p:cNvSpPr>
            <a:spLocks noGrp="1" noChangeArrowheads="1"/>
          </p:cNvSpPr>
          <p:nvPr>
            <p:ph idx="1"/>
          </p:nvPr>
        </p:nvSpPr>
        <p:spPr>
          <a:xfrm>
            <a:off x="762000" y="2204864"/>
            <a:ext cx="7570787" cy="4262611"/>
          </a:xfrm>
        </p:spPr>
        <p:txBody>
          <a:bodyPr/>
          <a:lstStyle/>
          <a:p>
            <a:pPr eaLnBrk="1" hangingPunct="1"/>
            <a:r>
              <a:rPr lang="en-US" dirty="0" smtClean="0"/>
              <a:t>XTS (</a:t>
            </a:r>
            <a:r>
              <a:rPr lang="en-US" dirty="0" err="1" smtClean="0"/>
              <a:t>Xor</a:t>
            </a:r>
            <a:r>
              <a:rPr lang="en-US" dirty="0" smtClean="0"/>
              <a:t> Tweakable Block Cipher)</a:t>
            </a:r>
          </a:p>
          <a:p>
            <a:pPr eaLnBrk="1" hangingPunct="1"/>
            <a:r>
              <a:rPr lang="en-US" dirty="0" smtClean="0"/>
              <a:t>FFE (Format Preserving Encryption)</a:t>
            </a:r>
            <a:endParaRPr lang="en-US" dirty="0"/>
          </a:p>
          <a:p>
            <a:pPr eaLnBrk="1" hangingPunct="1"/>
            <a:r>
              <a:rPr lang="en-US" dirty="0" smtClean="0"/>
              <a:t>CMAC (Cipher-based </a:t>
            </a:r>
            <a:r>
              <a:rPr lang="en-US" dirty="0"/>
              <a:t>M</a:t>
            </a:r>
            <a:r>
              <a:rPr lang="en-US" dirty="0" smtClean="0"/>
              <a:t>essage Authentication Code)</a:t>
            </a:r>
          </a:p>
          <a:p>
            <a:pPr eaLnBrk="1" hangingPunct="1"/>
            <a:r>
              <a:rPr lang="en-US" dirty="0" smtClean="0"/>
              <a:t>GCM (Galois/ Counter Mode)</a:t>
            </a:r>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XTS-AES Mode for Block-Oriented Storage Devices</a:t>
            </a:r>
            <a:endParaRPr lang="en-AU" sz="4400" dirty="0" smtClean="0"/>
          </a:p>
        </p:txBody>
      </p:sp>
      <p:sp>
        <p:nvSpPr>
          <p:cNvPr id="57347" name="Rectangle 3"/>
          <p:cNvSpPr>
            <a:spLocks noGrp="1" noChangeArrowheads="1"/>
          </p:cNvSpPr>
          <p:nvPr>
            <p:ph idx="1"/>
          </p:nvPr>
        </p:nvSpPr>
        <p:spPr>
          <a:xfrm>
            <a:off x="762000" y="1981200"/>
            <a:ext cx="7570787" cy="4486275"/>
          </a:xfrm>
        </p:spPr>
        <p:txBody>
          <a:bodyPr/>
          <a:lstStyle/>
          <a:p>
            <a:pPr eaLnBrk="1" hangingPunct="1"/>
            <a:r>
              <a:rPr lang="en-US" dirty="0" smtClean="0"/>
              <a:t>Approved as an additional block cipher mode of operation by NIST in 2010</a:t>
            </a:r>
          </a:p>
          <a:p>
            <a:pPr eaLnBrk="1" hangingPunct="1"/>
            <a:r>
              <a:rPr lang="en-US" dirty="0" smtClean="0"/>
              <a:t>Mode is also an IEEE Standard, IEEE Std 1619-2007</a:t>
            </a:r>
          </a:p>
          <a:p>
            <a:pPr lvl="1" eaLnBrk="1" hangingPunct="1"/>
            <a:r>
              <a:rPr lang="en-US" dirty="0" smtClean="0"/>
              <a:t>Standard describes a method of encryption for data stored in sector-based devices where the threat model includes possible access to stored data by the adversary</a:t>
            </a:r>
          </a:p>
          <a:p>
            <a:pPr lvl="1" eaLnBrk="1" hangingPunct="1"/>
            <a:r>
              <a:rPr lang="en-US" dirty="0" smtClean="0"/>
              <a:t>Has received widespread industry support</a:t>
            </a:r>
            <a:endParaRPr lang="en-AU" dirty="0" smtClean="0"/>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3706254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dirty="0" smtClean="0"/>
              <a:t>Tweakable Block Ciphers</a:t>
            </a:r>
          </a:p>
        </p:txBody>
      </p:sp>
      <p:sp>
        <p:nvSpPr>
          <p:cNvPr id="3" name="Content Placeholder 2"/>
          <p:cNvSpPr>
            <a:spLocks noGrp="1"/>
          </p:cNvSpPr>
          <p:nvPr>
            <p:ph idx="1"/>
          </p:nvPr>
        </p:nvSpPr>
        <p:spPr>
          <a:xfrm>
            <a:off x="792163" y="1524000"/>
            <a:ext cx="7570787" cy="5333999"/>
          </a:xfrm>
        </p:spPr>
        <p:txBody>
          <a:bodyPr rtlCol="0">
            <a:normAutofit fontScale="92500" lnSpcReduction="2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XTS-AES mode is based on the concept of a </a:t>
            </a:r>
            <a:r>
              <a:rPr lang="en-US" i="1" dirty="0" smtClean="0">
                <a:ea typeface="+mn-ea"/>
                <a:cs typeface="+mn-cs"/>
              </a:rPr>
              <a:t>tweakable block cipher</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General structure:</a:t>
            </a:r>
          </a:p>
          <a:p>
            <a:pPr lvl="1" eaLnBrk="1" fontAlgn="auto" hangingPunct="1">
              <a:spcAft>
                <a:spcPts val="0"/>
              </a:spcAft>
              <a:buFont typeface="Candara" pitchFamily="34" charset="0"/>
              <a:buChar char="•"/>
              <a:defRPr/>
            </a:pPr>
            <a:r>
              <a:rPr lang="en-US" dirty="0" smtClean="0">
                <a:ea typeface="+mn-ea"/>
              </a:rPr>
              <a:t>Has three inputs:</a:t>
            </a:r>
          </a:p>
          <a:p>
            <a:pPr lvl="1" eaLnBrk="1" fontAlgn="auto" hangingPunct="1">
              <a:spcAft>
                <a:spcPts val="0"/>
              </a:spcAft>
              <a:buFont typeface="Candara" pitchFamily="34" charset="0"/>
              <a:buChar char="•"/>
              <a:defRPr/>
            </a:pPr>
            <a:endParaRPr lang="en-US" dirty="0" smtClean="0">
              <a:ea typeface="+mn-ea"/>
            </a:endParaRPr>
          </a:p>
          <a:p>
            <a:pPr lvl="1" eaLnBrk="1" fontAlgn="auto" hangingPunct="1">
              <a:spcAft>
                <a:spcPts val="0"/>
              </a:spcAft>
              <a:buFont typeface="Candara" pitchFamily="34" charset="0"/>
              <a:buChar char="•"/>
              <a:defRPr/>
            </a:pPr>
            <a:endParaRPr lang="en-US" dirty="0" smtClean="0">
              <a:ea typeface="+mn-ea"/>
            </a:endParaRPr>
          </a:p>
          <a:p>
            <a:pPr lvl="1" eaLnBrk="1" fontAlgn="auto" hangingPunct="1">
              <a:spcAft>
                <a:spcPts val="0"/>
              </a:spcAft>
              <a:buFont typeface="Candara" pitchFamily="34" charset="0"/>
              <a:buChar char="•"/>
              <a:defRPr/>
            </a:pPr>
            <a:endParaRPr lang="en-US" dirty="0" smtClean="0">
              <a:ea typeface="+mn-ea"/>
            </a:endParaRPr>
          </a:p>
          <a:p>
            <a:pPr lvl="1" eaLnBrk="1" fontAlgn="auto" hangingPunct="1">
              <a:spcAft>
                <a:spcPts val="0"/>
              </a:spcAft>
              <a:buFont typeface="Candara" pitchFamily="34" charset="0"/>
              <a:buChar char="•"/>
              <a:defRPr/>
            </a:pPr>
            <a:endParaRPr lang="en-US" dirty="0" smtClean="0">
              <a:ea typeface="+mn-ea"/>
            </a:endParaRPr>
          </a:p>
          <a:p>
            <a:pPr lvl="1" eaLnBrk="1" fontAlgn="auto" hangingPunct="1">
              <a:spcAft>
                <a:spcPts val="0"/>
              </a:spcAft>
              <a:buFont typeface="Candara" pitchFamily="34" charset="0"/>
              <a:buChar char="•"/>
              <a:defRPr/>
            </a:pPr>
            <a:endParaRPr lang="en-US" dirty="0" smtClean="0">
              <a:ea typeface="+mn-ea"/>
            </a:endParaRPr>
          </a:p>
          <a:p>
            <a:pPr lvl="1" eaLnBrk="1" fontAlgn="auto" hangingPunct="1">
              <a:spcAft>
                <a:spcPts val="0"/>
              </a:spcAft>
              <a:buNone/>
              <a:defRPr/>
            </a:pPr>
            <a:endParaRPr lang="en-US" dirty="0" smtClean="0">
              <a:ea typeface="+mn-ea"/>
            </a:endParaRP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Tweak need not be kept secret</a:t>
            </a:r>
          </a:p>
          <a:p>
            <a:pPr lvl="1" eaLnBrk="1" fontAlgn="auto" hangingPunct="1">
              <a:spcAft>
                <a:spcPts val="0"/>
              </a:spcAft>
              <a:buFont typeface="Candara" pitchFamily="34" charset="0"/>
              <a:buChar char="•"/>
              <a:defRPr/>
            </a:pPr>
            <a:r>
              <a:rPr lang="en-US" dirty="0" smtClean="0">
                <a:ea typeface="+mn-ea"/>
              </a:rPr>
              <a:t>Purpose is to provide variability</a:t>
            </a:r>
            <a:endParaRPr lang="en-US" dirty="0">
              <a:ea typeface="+mn-ea"/>
            </a:endParaRPr>
          </a:p>
        </p:txBody>
      </p:sp>
      <p:graphicFrame>
        <p:nvGraphicFramePr>
          <p:cNvPr id="4" name="Diagram 3"/>
          <p:cNvGraphicFramePr/>
          <p:nvPr/>
        </p:nvGraphicFramePr>
        <p:xfrm>
          <a:off x="533400" y="3276600"/>
          <a:ext cx="6705600" cy="180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7696200" y="4038600"/>
            <a:ext cx="1447800" cy="1754327"/>
          </a:xfrm>
          <a:prstGeom prst="rect">
            <a:avLst/>
          </a:prstGeom>
          <a:noFill/>
        </p:spPr>
        <p:txBody>
          <a:bodyPr wrap="square" rtlCol="0">
            <a:spAutoFit/>
          </a:bodyPr>
          <a:lstStyle/>
          <a:p>
            <a:pPr marL="0" lvl="1" algn="ctr"/>
            <a:r>
              <a:rPr lang="en-US" b="1" dirty="0" smtClean="0"/>
              <a:t>Produces </a:t>
            </a:r>
          </a:p>
          <a:p>
            <a:pPr marL="0" lvl="1" algn="ctr"/>
            <a:r>
              <a:rPr lang="en-US" b="1" dirty="0" smtClean="0"/>
              <a:t>a ciphertext output </a:t>
            </a:r>
          </a:p>
          <a:p>
            <a:pPr marL="0" lvl="1" algn="ctr"/>
            <a:r>
              <a:rPr lang="en-US" b="1" i="1" dirty="0" smtClean="0"/>
              <a:t>C</a:t>
            </a:r>
          </a:p>
          <a:p>
            <a:endParaRPr lang="en-US" dirty="0"/>
          </a:p>
        </p:txBody>
      </p:sp>
      <p:cxnSp>
        <p:nvCxnSpPr>
          <p:cNvPr id="9" name="Elbow Connector 8"/>
          <p:cNvCxnSpPr/>
          <p:nvPr/>
        </p:nvCxnSpPr>
        <p:spPr>
          <a:xfrm>
            <a:off x="6553200" y="4038600"/>
            <a:ext cx="1143000" cy="685800"/>
          </a:xfrm>
          <a:prstGeom prst="bentConnector3">
            <a:avLst>
              <a:gd name="adj1" fmla="val 47101"/>
            </a:avLst>
          </a:prstGeom>
          <a:ln>
            <a:solidFill>
              <a:schemeClr val="bg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 name="Footer Placeholder 6"/>
          <p:cNvSpPr>
            <a:spLocks noGrp="1"/>
          </p:cNvSpPr>
          <p:nvPr>
            <p:ph type="ftr" sz="quarter" idx="11"/>
          </p:nvPr>
        </p:nvSpPr>
        <p:spPr>
          <a:xfrm>
            <a:off x="0" y="6492875"/>
            <a:ext cx="55626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dirty="0" smtClean="0"/>
              <a:t>Tweakable Block Ciphers</a:t>
            </a:r>
          </a:p>
        </p:txBody>
      </p:sp>
      <p:pic>
        <p:nvPicPr>
          <p:cNvPr id="10" name="Picture 9"/>
          <p:cNvPicPr>
            <a:picLocks noChangeAspect="1"/>
          </p:cNvPicPr>
          <p:nvPr/>
        </p:nvPicPr>
        <p:blipFill>
          <a:blip r:embed="rId3"/>
          <a:stretch>
            <a:fillRect/>
          </a:stretch>
        </p:blipFill>
        <p:spPr>
          <a:xfrm>
            <a:off x="272256" y="1556792"/>
            <a:ext cx="8610600" cy="4152900"/>
          </a:xfrm>
          <a:prstGeom prst="rect">
            <a:avLst/>
          </a:prstGeom>
        </p:spPr>
      </p:pic>
      <p:pic>
        <p:nvPicPr>
          <p:cNvPr id="11" name="Picture 10"/>
          <p:cNvPicPr>
            <a:picLocks noChangeAspect="1"/>
          </p:cNvPicPr>
          <p:nvPr/>
        </p:nvPicPr>
        <p:blipFill>
          <a:blip r:embed="rId4"/>
          <a:stretch>
            <a:fillRect/>
          </a:stretch>
        </p:blipFill>
        <p:spPr>
          <a:xfrm>
            <a:off x="2132124" y="5699606"/>
            <a:ext cx="4890864" cy="1135063"/>
          </a:xfrm>
          <a:prstGeom prst="rect">
            <a:avLst/>
          </a:prstGeom>
        </p:spPr>
      </p:pic>
    </p:spTree>
    <p:extLst>
      <p:ext uri="{BB962C8B-B14F-4D97-AF65-F5344CB8AC3E}">
        <p14:creationId xmlns:p14="http://schemas.microsoft.com/office/powerpoint/2010/main" val="3405971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a:xfrm>
            <a:off x="251520" y="-79048"/>
            <a:ext cx="3613150" cy="3657600"/>
          </a:xfrm>
        </p:spPr>
        <p:txBody>
          <a:bodyPr/>
          <a:lstStyle/>
          <a:p>
            <a:pPr eaLnBrk="1" hangingPunct="1"/>
            <a:r>
              <a:rPr lang="en-US" sz="4400" dirty="0" smtClean="0"/>
              <a:t>XTS-AES</a:t>
            </a:r>
            <a:br>
              <a:rPr lang="en-US" sz="4400" dirty="0" smtClean="0"/>
            </a:br>
            <a:r>
              <a:rPr lang="en-US" sz="4400" dirty="0" smtClean="0"/>
              <a:t>Operation </a:t>
            </a:r>
            <a:br>
              <a:rPr lang="en-US" sz="4400" dirty="0" smtClean="0"/>
            </a:br>
            <a:r>
              <a:rPr lang="en-US" sz="4400" dirty="0" smtClean="0"/>
              <a:t>on </a:t>
            </a:r>
            <a:br>
              <a:rPr lang="en-US" sz="4400" dirty="0" smtClean="0"/>
            </a:br>
            <a:r>
              <a:rPr lang="en-US" sz="4400" dirty="0" smtClean="0"/>
              <a:t>Single Block</a:t>
            </a:r>
            <a:endParaRPr lang="en-AU" sz="4400" dirty="0" smtClean="0"/>
          </a:p>
        </p:txBody>
      </p:sp>
      <p:sp>
        <p:nvSpPr>
          <p:cNvPr id="4" name="Footer Placeholder 3"/>
          <p:cNvSpPr>
            <a:spLocks noGrp="1"/>
          </p:cNvSpPr>
          <p:nvPr>
            <p:ph type="ftr" sz="quarter" idx="11"/>
          </p:nvPr>
        </p:nvSpPr>
        <p:spPr>
          <a:xfrm>
            <a:off x="0" y="6492875"/>
            <a:ext cx="4343400" cy="365125"/>
          </a:xfrm>
        </p:spPr>
        <p:txBody>
          <a:bodyPr/>
          <a:lstStyle/>
          <a:p>
            <a:pPr>
              <a:defRPr/>
            </a:pPr>
            <a:r>
              <a:rPr lang="en-US" sz="1000" b="0" dirty="0" smtClean="0"/>
              <a:t>© 2017 Pearson Education, Ltd., All rights reserved. </a:t>
            </a:r>
            <a:endParaRPr lang="en-US" sz="1000" b="0" dirty="0"/>
          </a:p>
        </p:txBody>
      </p:sp>
      <p:pic>
        <p:nvPicPr>
          <p:cNvPr id="5" name="Picture 4" descr="f10.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t="9091" b="7273"/>
              <a:stretch>
                <a:fillRect/>
              </a:stretch>
            </p:blipFill>
          </mc:Choice>
          <mc:Fallback>
            <p:blipFill>
              <a:blip r:embed="rId4"/>
              <a:srcRect t="9091" b="7273"/>
              <a:stretch>
                <a:fillRect/>
              </a:stretch>
            </p:blipFill>
          </mc:Fallback>
        </mc:AlternateContent>
        <p:spPr>
          <a:xfrm>
            <a:off x="3203848" y="-78790"/>
            <a:ext cx="7118692" cy="6936532"/>
          </a:xfrm>
          <a:prstGeom prst="rect">
            <a:avLst/>
          </a:prstGeom>
        </p:spPr>
      </p:pic>
      <p:pic>
        <p:nvPicPr>
          <p:cNvPr id="2" name="Picture 1"/>
          <p:cNvPicPr>
            <a:picLocks noChangeAspect="1"/>
          </p:cNvPicPr>
          <p:nvPr/>
        </p:nvPicPr>
        <p:blipFill>
          <a:blip r:embed="rId5"/>
          <a:stretch>
            <a:fillRect/>
          </a:stretch>
        </p:blipFill>
        <p:spPr>
          <a:xfrm>
            <a:off x="0" y="4159914"/>
            <a:ext cx="4343400" cy="1798638"/>
          </a:xfrm>
          <a:prstGeom prst="rect">
            <a:avLst/>
          </a:prstGeom>
        </p:spPr>
      </p:pic>
    </p:spTree>
  </p:cSld>
  <p:clrMapOvr>
    <a:masterClrMapping/>
  </p:clrMapOvr>
  <p:transition spd="med">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4800600" cy="365125"/>
          </a:xfrm>
        </p:spPr>
        <p:txBody>
          <a:bodyPr/>
          <a:lstStyle/>
          <a:p>
            <a:pPr>
              <a:defRPr/>
            </a:pPr>
            <a:r>
              <a:rPr lang="en-US" sz="1000" b="0" dirty="0" smtClean="0"/>
              <a:t>© 2017 Pearson Education, Ltd., All rights reserved. </a:t>
            </a:r>
            <a:endParaRPr lang="en-US" sz="1000" b="0" dirty="0"/>
          </a:p>
        </p:txBody>
      </p:sp>
      <p:pic>
        <p:nvPicPr>
          <p:cNvPr id="2" name="Picture 1"/>
          <p:cNvPicPr>
            <a:picLocks noChangeAspect="1"/>
          </p:cNvPicPr>
          <p:nvPr/>
        </p:nvPicPr>
        <p:blipFill>
          <a:blip r:embed="rId3"/>
          <a:stretch>
            <a:fillRect/>
          </a:stretch>
        </p:blipFill>
        <p:spPr>
          <a:xfrm>
            <a:off x="179512" y="116631"/>
            <a:ext cx="8856984" cy="6376243"/>
          </a:xfrm>
          <a:prstGeom prst="rect">
            <a:avLst/>
          </a:prstGeom>
        </p:spPr>
      </p:pic>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0" y="39688"/>
            <a:ext cx="9144000" cy="1412875"/>
          </a:xfrm>
        </p:spPr>
        <p:txBody>
          <a:bodyPr/>
          <a:lstStyle/>
          <a:p>
            <a:pPr eaLnBrk="1" hangingPunct="1"/>
            <a:r>
              <a:rPr lang="en-US" dirty="0" smtClean="0"/>
              <a:t>Meet-in-the-Middle Attack</a:t>
            </a:r>
          </a:p>
        </p:txBody>
      </p:sp>
      <p:graphicFrame>
        <p:nvGraphicFramePr>
          <p:cNvPr id="6" name="Content Placeholder 5"/>
          <p:cNvGraphicFramePr>
            <a:graphicFrameLocks noGrp="1"/>
          </p:cNvGraphicFramePr>
          <p:nvPr>
            <p:ph idx="1"/>
          </p:nvPr>
        </p:nvGraphicFramePr>
        <p:xfrm>
          <a:off x="304801" y="1762125"/>
          <a:ext cx="8458200"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3810000" y="4495800"/>
            <a:ext cx="1557337" cy="1793297"/>
          </a:xfrm>
          <a:prstGeom prst="rect">
            <a:avLst/>
          </a:prstGeom>
        </p:spPr>
      </p:pic>
      <p:sp>
        <p:nvSpPr>
          <p:cNvPr id="5" name="Footer Placeholder 4"/>
          <p:cNvSpPr>
            <a:spLocks noGrp="1"/>
          </p:cNvSpPr>
          <p:nvPr>
            <p:ph type="ftr" sz="quarter" idx="11"/>
          </p:nvPr>
        </p:nvSpPr>
        <p:spPr>
          <a:xfrm>
            <a:off x="0" y="6492875"/>
            <a:ext cx="4191000" cy="365125"/>
          </a:xfrm>
        </p:spPr>
        <p:txBody>
          <a:bodyPr/>
          <a:lstStyle/>
          <a:p>
            <a:pPr>
              <a:defRPr/>
            </a:pPr>
            <a:r>
              <a:rPr lang="en-US" sz="1000" b="0" dirty="0" smtClean="0"/>
              <a:t>© 2017 Pearson Education, Ltd., All rights reserved. </a:t>
            </a:r>
            <a:endParaRPr lang="en-US" sz="1000" b="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9688"/>
            <a:ext cx="9143999" cy="1412875"/>
          </a:xfrm>
        </p:spPr>
        <p:txBody>
          <a:bodyPr/>
          <a:lstStyle/>
          <a:p>
            <a:r>
              <a:rPr lang="en-US" sz="4400" dirty="0" smtClean="0"/>
              <a:t>Format-Preserving Encryption (FPE)</a:t>
            </a:r>
            <a:endParaRPr lang="en-US" sz="4400" dirty="0"/>
          </a:p>
        </p:txBody>
      </p:sp>
      <p:sp>
        <p:nvSpPr>
          <p:cNvPr id="4" name="Content Placeholder 3"/>
          <p:cNvSpPr>
            <a:spLocks noGrp="1"/>
          </p:cNvSpPr>
          <p:nvPr>
            <p:ph idx="1"/>
          </p:nvPr>
        </p:nvSpPr>
        <p:spPr>
          <a:xfrm>
            <a:off x="762000" y="1905000"/>
            <a:ext cx="7570787" cy="4289425"/>
          </a:xfrm>
        </p:spPr>
        <p:txBody>
          <a:bodyPr/>
          <a:lstStyle/>
          <a:p>
            <a:r>
              <a:rPr lang="en-US" dirty="0" smtClean="0"/>
              <a:t>Refers to any encryption technique that takes a plaintext in a given format and produces a ciphertext in the same format</a:t>
            </a:r>
          </a:p>
          <a:p>
            <a:pPr lvl="1"/>
            <a:r>
              <a:rPr lang="en-US" sz="2000" dirty="0" smtClean="0"/>
              <a:t>For example:  credit cards consist of 16 decimal digits.  An FPE that can accept this type of input would produce a ciphertext output of 16 decimal digits. (Note that the ciphertext need not be, and in fact in unlikely to be, a valid credit card number.) But it will have the same format and can be stored in the same way as credit card number plaintext.</a:t>
            </a:r>
          </a:p>
        </p:txBody>
      </p:sp>
      <p:sp>
        <p:nvSpPr>
          <p:cNvPr id="2" name="Footer Placeholder 1"/>
          <p:cNvSpPr>
            <a:spLocks noGrp="1"/>
          </p:cNvSpPr>
          <p:nvPr>
            <p:ph type="ftr" sz="quarter" idx="11"/>
          </p:nvPr>
        </p:nvSpPr>
        <p:spPr>
          <a:xfrm>
            <a:off x="0" y="6492875"/>
            <a:ext cx="5029200" cy="365125"/>
          </a:xfrm>
        </p:spPr>
        <p:txBody>
          <a:bodyPr/>
          <a:lstStyle/>
          <a:p>
            <a:pPr>
              <a:defRPr/>
            </a:pPr>
            <a:r>
              <a:rPr lang="en-US" sz="1000" b="0" dirty="0" smtClean="0"/>
              <a:t>© 2017 Pearson Education, Ltd., All rights reserved. </a:t>
            </a:r>
            <a:endParaRPr lang="en-US" sz="1000" b="0" dirty="0"/>
          </a:p>
        </p:txBody>
      </p:sp>
      <p:pic>
        <p:nvPicPr>
          <p:cNvPr id="5" name="Picture 4"/>
          <p:cNvPicPr>
            <a:picLocks noChangeAspect="1"/>
          </p:cNvPicPr>
          <p:nvPr/>
        </p:nvPicPr>
        <p:blipFill>
          <a:blip r:embed="rId3"/>
          <a:stretch>
            <a:fillRect/>
          </a:stretch>
        </p:blipFill>
        <p:spPr>
          <a:xfrm rot="852552">
            <a:off x="6521182" y="5169047"/>
            <a:ext cx="1912272" cy="12192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9688"/>
            <a:ext cx="9143999" cy="1412875"/>
          </a:xfrm>
        </p:spPr>
        <p:txBody>
          <a:bodyPr/>
          <a:lstStyle/>
          <a:p>
            <a:r>
              <a:rPr lang="en-US" sz="4400" dirty="0" smtClean="0"/>
              <a:t>Format-Preserving Encryption (FPE)</a:t>
            </a:r>
            <a:endParaRPr lang="en-US" sz="4400" dirty="0"/>
          </a:p>
        </p:txBody>
      </p:sp>
      <p:sp>
        <p:nvSpPr>
          <p:cNvPr id="2" name="Footer Placeholder 1"/>
          <p:cNvSpPr>
            <a:spLocks noGrp="1"/>
          </p:cNvSpPr>
          <p:nvPr>
            <p:ph type="ftr" sz="quarter" idx="11"/>
          </p:nvPr>
        </p:nvSpPr>
        <p:spPr>
          <a:xfrm>
            <a:off x="0" y="6492875"/>
            <a:ext cx="5029200" cy="365125"/>
          </a:xfrm>
        </p:spPr>
        <p:txBody>
          <a:bodyPr/>
          <a:lstStyle/>
          <a:p>
            <a:pPr>
              <a:defRPr/>
            </a:pPr>
            <a:r>
              <a:rPr lang="en-US" sz="1000" b="0" dirty="0" smtClean="0"/>
              <a:t>© 2017 Pearson Education, Ltd., All rights reserved. </a:t>
            </a:r>
            <a:endParaRPr lang="en-US" sz="1000" b="0" dirty="0"/>
          </a:p>
        </p:txBody>
      </p:sp>
      <p:pic>
        <p:nvPicPr>
          <p:cNvPr id="7" name="Picture 6"/>
          <p:cNvPicPr>
            <a:picLocks noChangeAspect="1"/>
          </p:cNvPicPr>
          <p:nvPr/>
        </p:nvPicPr>
        <p:blipFill>
          <a:blip r:embed="rId3"/>
          <a:stretch>
            <a:fillRect/>
          </a:stretch>
        </p:blipFill>
        <p:spPr>
          <a:xfrm>
            <a:off x="1" y="2780928"/>
            <a:ext cx="9143999" cy="2770448"/>
          </a:xfrm>
          <a:prstGeom prst="rect">
            <a:avLst/>
          </a:prstGeom>
        </p:spPr>
      </p:pic>
    </p:spTree>
    <p:extLst>
      <p:ext uri="{BB962C8B-B14F-4D97-AF65-F5344CB8AC3E}">
        <p14:creationId xmlns:p14="http://schemas.microsoft.com/office/powerpoint/2010/main" val="4129648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 in Designing an FPE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general-purpose standardized FPE should meet a number of requirements:</a:t>
            </a:r>
          </a:p>
          <a:p>
            <a:pPr lvl="1"/>
            <a:r>
              <a:rPr lang="en-US" dirty="0" smtClean="0"/>
              <a:t>The ciphertext is of the same length and format as the plaintext</a:t>
            </a:r>
          </a:p>
          <a:p>
            <a:pPr lvl="1"/>
            <a:r>
              <a:rPr lang="en-US" dirty="0" smtClean="0"/>
              <a:t>It should be adaptable to work with a variety of character and number types</a:t>
            </a:r>
          </a:p>
          <a:p>
            <a:pPr lvl="1"/>
            <a:r>
              <a:rPr lang="en-US" dirty="0" smtClean="0"/>
              <a:t>It should work with variable plaintext length</a:t>
            </a:r>
          </a:p>
          <a:p>
            <a:pPr lvl="1"/>
            <a:r>
              <a:rPr lang="en-US" dirty="0" smtClean="0"/>
              <a:t>Security strength should be comparable to that achieved with AES</a:t>
            </a:r>
          </a:p>
          <a:p>
            <a:pPr lvl="1"/>
            <a:r>
              <a:rPr lang="en-US" dirty="0" smtClean="0"/>
              <a:t>Security should be strong even for very small plaintext lengths</a:t>
            </a:r>
          </a:p>
          <a:p>
            <a:pPr lvl="1"/>
            <a:endParaRPr lang="en-US" dirty="0"/>
          </a:p>
        </p:txBody>
      </p:sp>
      <p:sp>
        <p:nvSpPr>
          <p:cNvPr id="4" name="Footer Placeholder 3"/>
          <p:cNvSpPr>
            <a:spLocks noGrp="1"/>
          </p:cNvSpPr>
          <p:nvPr>
            <p:ph type="ftr" sz="quarter" idx="11"/>
          </p:nvPr>
        </p:nvSpPr>
        <p:spPr>
          <a:xfrm>
            <a:off x="0" y="6492875"/>
            <a:ext cx="4114800" cy="365125"/>
          </a:xfrm>
        </p:spPr>
        <p:txBody>
          <a:bodyPr/>
          <a:lstStyle/>
          <a:p>
            <a:pPr>
              <a:defRPr/>
            </a:pPr>
            <a:r>
              <a:rPr lang="en-US" sz="1000" b="0" dirty="0" smtClean="0"/>
              <a:t>© 2017 Pearson Education, Ltd., All rights reserved. </a:t>
            </a:r>
            <a:endParaRPr lang="en-US" sz="1000" b="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Padding</a:t>
            </a:r>
            <a:endParaRPr lang="en-AU" sz="4400" dirty="0" smtClean="0"/>
          </a:p>
        </p:txBody>
      </p:sp>
      <p:sp>
        <p:nvSpPr>
          <p:cNvPr id="57347" name="Rectangle 3"/>
          <p:cNvSpPr>
            <a:spLocks noGrp="1" noChangeArrowheads="1"/>
          </p:cNvSpPr>
          <p:nvPr>
            <p:ph idx="1"/>
          </p:nvPr>
        </p:nvSpPr>
        <p:spPr>
          <a:xfrm>
            <a:off x="762000" y="1916832"/>
            <a:ext cx="7570787" cy="4550643"/>
          </a:xfrm>
        </p:spPr>
        <p:txBody>
          <a:bodyPr/>
          <a:lstStyle/>
          <a:p>
            <a:pPr eaLnBrk="1" hangingPunct="1"/>
            <a:r>
              <a:rPr lang="en-US" dirty="0" smtClean="0"/>
              <a:t>Needed when PT length is </a:t>
            </a:r>
            <a:r>
              <a:rPr lang="en-US" dirty="0"/>
              <a:t>not multiples of the block size.</a:t>
            </a:r>
          </a:p>
          <a:p>
            <a:pPr eaLnBrk="1" hangingPunct="1"/>
            <a:r>
              <a:rPr lang="en-US" dirty="0" smtClean="0"/>
              <a:t>Several</a:t>
            </a:r>
            <a:r>
              <a:rPr lang="en-US" dirty="0"/>
              <a:t> padding schemes </a:t>
            </a:r>
            <a:r>
              <a:rPr lang="en-US" dirty="0" smtClean="0"/>
              <a:t>exist, but care must be taken that the original length of the plaintext can be recovered.</a:t>
            </a:r>
          </a:p>
          <a:p>
            <a:pPr eaLnBrk="1" hangingPunct="1"/>
            <a:r>
              <a:rPr lang="en-US" dirty="0"/>
              <a:t>The simplest is to add null bytes to the </a:t>
            </a:r>
            <a:r>
              <a:rPr lang="en-US" dirty="0" smtClean="0"/>
              <a:t>plaintext, which is a string containing no null bytes.</a:t>
            </a:r>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32065305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Padding</a:t>
            </a:r>
            <a:endParaRPr lang="en-AU" sz="4400" dirty="0" smtClean="0"/>
          </a:p>
        </p:txBody>
      </p:sp>
      <p:sp>
        <p:nvSpPr>
          <p:cNvPr id="57347" name="Rectangle 3"/>
          <p:cNvSpPr>
            <a:spLocks noGrp="1" noChangeArrowheads="1"/>
          </p:cNvSpPr>
          <p:nvPr>
            <p:ph idx="1"/>
          </p:nvPr>
        </p:nvSpPr>
        <p:spPr>
          <a:xfrm>
            <a:off x="762000" y="1916832"/>
            <a:ext cx="7570787" cy="4550643"/>
          </a:xfrm>
        </p:spPr>
        <p:txBody>
          <a:bodyPr/>
          <a:lstStyle/>
          <a:p>
            <a:pPr eaLnBrk="1" hangingPunct="1"/>
            <a:r>
              <a:rPr lang="en-US" dirty="0" smtClean="0"/>
              <a:t>In DES method, padding is performed by adding a single one bit, followed by enough zero bits to fill out the block.</a:t>
            </a:r>
          </a:p>
          <a:p>
            <a:pPr eaLnBrk="1" hangingPunct="1"/>
            <a:r>
              <a:rPr lang="en-US" dirty="0" err="1"/>
              <a:t>Schneier</a:t>
            </a:r>
            <a:r>
              <a:rPr lang="en-US" dirty="0"/>
              <a:t> and Ferguson suggest two possibilities, both simple: </a:t>
            </a:r>
          </a:p>
          <a:p>
            <a:pPr marL="806450" eaLnBrk="1" hangingPunct="1">
              <a:spcBef>
                <a:spcPts val="0"/>
              </a:spcBef>
              <a:buFont typeface="Wingdings" panose="05000000000000000000" pitchFamily="2" charset="2"/>
              <a:buChar char="ü"/>
            </a:pPr>
            <a:r>
              <a:rPr lang="en-US" sz="2400" dirty="0"/>
              <a:t>append a byte with value 128 (hex 80), followed by as many zero bytes as needed to fill the last block.</a:t>
            </a:r>
          </a:p>
          <a:p>
            <a:pPr marL="806450" eaLnBrk="1" hangingPunct="1">
              <a:spcBef>
                <a:spcPts val="0"/>
              </a:spcBef>
              <a:buFont typeface="Wingdings" panose="05000000000000000000" pitchFamily="2" charset="2"/>
              <a:buChar char="ü"/>
            </a:pPr>
            <a:r>
              <a:rPr lang="en-US" sz="2400" dirty="0"/>
              <a:t>pad the last block with </a:t>
            </a:r>
            <a:r>
              <a:rPr lang="en-US" sz="2400" i="1" dirty="0"/>
              <a:t>n</a:t>
            </a:r>
            <a:r>
              <a:rPr lang="en-US" sz="2400" dirty="0"/>
              <a:t> bytes all with value </a:t>
            </a:r>
            <a:r>
              <a:rPr lang="en-US" sz="2400" i="1" dirty="0"/>
              <a:t>n</a:t>
            </a:r>
            <a:r>
              <a:rPr lang="en-US" sz="2400" dirty="0"/>
              <a:t>.</a:t>
            </a:r>
            <a:endParaRPr lang="en-AU" sz="2400" dirty="0"/>
          </a:p>
          <a:p>
            <a:pPr eaLnBrk="1" hangingPunct="1"/>
            <a:r>
              <a:rPr lang="en-US" dirty="0" smtClean="0"/>
              <a:t> </a:t>
            </a:r>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403722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Padding</a:t>
            </a:r>
            <a:endParaRPr lang="en-AU" sz="4400" dirty="0" smtClean="0"/>
          </a:p>
        </p:txBody>
      </p:sp>
      <p:sp>
        <p:nvSpPr>
          <p:cNvPr id="57347" name="Rectangle 3"/>
          <p:cNvSpPr>
            <a:spLocks noGrp="1" noChangeArrowheads="1"/>
          </p:cNvSpPr>
          <p:nvPr>
            <p:ph idx="1"/>
          </p:nvPr>
        </p:nvSpPr>
        <p:spPr>
          <a:xfrm>
            <a:off x="762000" y="1628800"/>
            <a:ext cx="7570787" cy="4838675"/>
          </a:xfrm>
        </p:spPr>
        <p:txBody>
          <a:bodyPr/>
          <a:lstStyle/>
          <a:p>
            <a:pPr eaLnBrk="1" hangingPunct="1">
              <a:spcBef>
                <a:spcPts val="1200"/>
              </a:spcBef>
            </a:pPr>
            <a:r>
              <a:rPr lang="en-US" dirty="0"/>
              <a:t>CFB, OFB and CTR modes </a:t>
            </a:r>
            <a:r>
              <a:rPr lang="en-US" dirty="0" smtClean="0"/>
              <a:t>can be performed without padding.</a:t>
            </a:r>
          </a:p>
          <a:p>
            <a:pPr eaLnBrk="1" hangingPunct="1">
              <a:spcBef>
                <a:spcPts val="1200"/>
              </a:spcBef>
            </a:pPr>
            <a:r>
              <a:rPr lang="en-US" dirty="0" smtClean="0"/>
              <a:t>The </a:t>
            </a:r>
            <a:r>
              <a:rPr lang="en-US" dirty="0"/>
              <a:t>last partial block of </a:t>
            </a:r>
            <a:r>
              <a:rPr lang="en-US" dirty="0" smtClean="0"/>
              <a:t>PT </a:t>
            </a:r>
            <a:r>
              <a:rPr lang="en-US" dirty="0"/>
              <a:t>is XORed with the first few bytes of the last keystream block, producing a final </a:t>
            </a:r>
            <a:r>
              <a:rPr lang="en-US" dirty="0" smtClean="0"/>
              <a:t>CT </a:t>
            </a:r>
            <a:r>
              <a:rPr lang="en-US" dirty="0"/>
              <a:t>block </a:t>
            </a:r>
            <a:r>
              <a:rPr lang="en-US" dirty="0" smtClean="0"/>
              <a:t>with the </a:t>
            </a:r>
            <a:r>
              <a:rPr lang="en-US" dirty="0"/>
              <a:t>same size as the final partial </a:t>
            </a:r>
            <a:r>
              <a:rPr lang="en-US" dirty="0" smtClean="0"/>
              <a:t>PT </a:t>
            </a:r>
            <a:r>
              <a:rPr lang="en-US" dirty="0"/>
              <a:t>block. </a:t>
            </a:r>
            <a:endParaRPr lang="en-US" dirty="0" smtClean="0"/>
          </a:p>
          <a:p>
            <a:pPr eaLnBrk="1" hangingPunct="1">
              <a:spcBef>
                <a:spcPts val="1200"/>
              </a:spcBef>
            </a:pPr>
            <a:r>
              <a:rPr lang="en-US" dirty="0" smtClean="0"/>
              <a:t>This </a:t>
            </a:r>
            <a:r>
              <a:rPr lang="en-US" dirty="0"/>
              <a:t>characteristic </a:t>
            </a:r>
            <a:r>
              <a:rPr lang="en-US" dirty="0" smtClean="0"/>
              <a:t>makes </a:t>
            </a:r>
            <a:r>
              <a:rPr lang="en-US" dirty="0"/>
              <a:t>them suitable for applications that require the encrypted </a:t>
            </a:r>
            <a:r>
              <a:rPr lang="en-US" dirty="0" smtClean="0"/>
              <a:t>CT to </a:t>
            </a:r>
            <a:r>
              <a:rPr lang="en-US" dirty="0"/>
              <a:t>be the same size as the original </a:t>
            </a:r>
            <a:r>
              <a:rPr lang="en-US" dirty="0" smtClean="0"/>
              <a:t>PT.</a:t>
            </a:r>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86495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52400" y="39688"/>
            <a:ext cx="9296400" cy="1412875"/>
          </a:xfrm>
        </p:spPr>
        <p:txBody>
          <a:bodyPr/>
          <a:lstStyle/>
          <a:p>
            <a:pPr eaLnBrk="1" hangingPunct="1"/>
            <a:r>
              <a:rPr lang="en-US" sz="4400" dirty="0" smtClean="0"/>
              <a:t>CBC with Ciphertext Stealing</a:t>
            </a:r>
            <a:endParaRPr lang="en-AU" sz="4400" dirty="0" smtClean="0"/>
          </a:p>
        </p:txBody>
      </p:sp>
      <p:sp>
        <p:nvSpPr>
          <p:cNvPr id="4" name="Footer Placeholder 3"/>
          <p:cNvSpPr>
            <a:spLocks noGrp="1"/>
          </p:cNvSpPr>
          <p:nvPr>
            <p:ph type="ftr" sz="quarter" idx="11"/>
          </p:nvPr>
        </p:nvSpPr>
        <p:spPr>
          <a:xfrm>
            <a:off x="0" y="6492875"/>
            <a:ext cx="4495800" cy="365125"/>
          </a:xfrm>
        </p:spPr>
        <p:txBody>
          <a:bodyPr/>
          <a:lstStyle/>
          <a:p>
            <a:pPr>
              <a:defRPr/>
            </a:pPr>
            <a:r>
              <a:rPr lang="en-US" sz="1000" dirty="0" smtClean="0"/>
              <a:t>© 2017 Pearson Education, Ltd., All rights reserved. </a:t>
            </a:r>
            <a:endParaRPr lang="en-US" sz="1000" dirty="0"/>
          </a:p>
        </p:txBody>
      </p:sp>
      <p:pic>
        <p:nvPicPr>
          <p:cNvPr id="1026" name="Picture 2" descr="CipherText Stealing (CTS) on CBC, encryption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28799"/>
            <a:ext cx="8424933" cy="486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3980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Summary</a:t>
            </a:r>
            <a:endParaRPr lang="en-AU" smtClean="0"/>
          </a:p>
        </p:txBody>
      </p:sp>
      <p:sp>
        <p:nvSpPr>
          <p:cNvPr id="76803" name="Rectangle 3"/>
          <p:cNvSpPr>
            <a:spLocks noGrp="1" noChangeArrowheads="1"/>
          </p:cNvSpPr>
          <p:nvPr>
            <p:ph sz="half" idx="1"/>
          </p:nvPr>
        </p:nvSpPr>
        <p:spPr>
          <a:xfrm>
            <a:off x="354211" y="1676400"/>
            <a:ext cx="3641725" cy="5006975"/>
          </a:xfrm>
        </p:spPr>
        <p:txBody>
          <a:bodyPr rtlCol="0">
            <a:normAutofit fontScale="92500" lnSpcReduction="2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Multiple encryption and triple DES</a:t>
            </a:r>
          </a:p>
          <a:p>
            <a:pPr lvl="1" eaLnBrk="1" fontAlgn="auto" hangingPunct="1">
              <a:spcAft>
                <a:spcPts val="0"/>
              </a:spcAft>
              <a:buFont typeface="Candara" pitchFamily="34" charset="0"/>
              <a:buChar char="•"/>
              <a:defRPr/>
            </a:pPr>
            <a:r>
              <a:rPr lang="en-US" dirty="0" smtClean="0">
                <a:ea typeface="+mn-ea"/>
              </a:rPr>
              <a:t>Double DES</a:t>
            </a:r>
          </a:p>
          <a:p>
            <a:pPr lvl="1" eaLnBrk="1" fontAlgn="auto" hangingPunct="1">
              <a:spcAft>
                <a:spcPts val="0"/>
              </a:spcAft>
              <a:buFont typeface="Candara" pitchFamily="34" charset="0"/>
              <a:buChar char="•"/>
              <a:defRPr/>
            </a:pPr>
            <a:r>
              <a:rPr lang="en-US" dirty="0" smtClean="0">
                <a:ea typeface="+mn-ea"/>
              </a:rPr>
              <a:t>Triple DES with two keys</a:t>
            </a:r>
          </a:p>
          <a:p>
            <a:pPr lvl="1" eaLnBrk="1" fontAlgn="auto" hangingPunct="1">
              <a:spcAft>
                <a:spcPts val="0"/>
              </a:spcAft>
              <a:buFont typeface="Candara" pitchFamily="34" charset="0"/>
              <a:buChar char="•"/>
              <a:defRPr/>
            </a:pPr>
            <a:r>
              <a:rPr lang="en-US" dirty="0" smtClean="0">
                <a:ea typeface="+mn-ea"/>
              </a:rPr>
              <a:t>Triple DES with three keys</a:t>
            </a: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Block cipher mode of operations</a:t>
            </a:r>
          </a:p>
          <a:p>
            <a:pPr marL="633413" indent="-280988" eaLnBrk="1" fontAlgn="auto" hangingPunct="1">
              <a:spcBef>
                <a:spcPts val="600"/>
              </a:spcBef>
              <a:spcAft>
                <a:spcPts val="0"/>
              </a:spcAft>
              <a:buClr>
                <a:schemeClr val="accent1">
                  <a:lumMod val="60000"/>
                  <a:lumOff val="40000"/>
                </a:schemeClr>
              </a:buClr>
              <a:buFont typeface="Arial" panose="020B0604020202020204" pitchFamily="34" charset="0"/>
              <a:buChar char="•"/>
              <a:defRPr/>
            </a:pPr>
            <a:r>
              <a:rPr lang="en-US" dirty="0" smtClean="0">
                <a:ea typeface="+mn-ea"/>
                <a:cs typeface="+mn-cs"/>
              </a:rPr>
              <a:t>Electronic codebook</a:t>
            </a:r>
          </a:p>
          <a:p>
            <a:pPr marL="633413" indent="-280988" eaLnBrk="1" fontAlgn="auto" hangingPunct="1">
              <a:spcBef>
                <a:spcPts val="600"/>
              </a:spcBef>
              <a:spcAft>
                <a:spcPts val="0"/>
              </a:spcAft>
              <a:buClr>
                <a:schemeClr val="accent1">
                  <a:lumMod val="60000"/>
                  <a:lumOff val="40000"/>
                </a:schemeClr>
              </a:buClr>
              <a:buFont typeface="Arial" panose="020B0604020202020204" pitchFamily="34" charset="0"/>
              <a:buChar char="•"/>
              <a:defRPr/>
            </a:pPr>
            <a:r>
              <a:rPr lang="en-US" dirty="0" smtClean="0">
                <a:ea typeface="+mn-ea"/>
                <a:cs typeface="+mn-cs"/>
              </a:rPr>
              <a:t>Cipher block chaining mode</a:t>
            </a:r>
          </a:p>
          <a:p>
            <a:pPr marL="633413" indent="-280988" eaLnBrk="1" fontAlgn="auto" hangingPunct="1">
              <a:spcBef>
                <a:spcPts val="600"/>
              </a:spcBef>
              <a:spcAft>
                <a:spcPts val="0"/>
              </a:spcAft>
              <a:buClr>
                <a:schemeClr val="accent1">
                  <a:lumMod val="60000"/>
                  <a:lumOff val="40000"/>
                </a:schemeClr>
              </a:buClr>
              <a:buFont typeface="Arial" panose="020B0604020202020204" pitchFamily="34" charset="0"/>
              <a:buChar char="•"/>
              <a:defRPr/>
            </a:pPr>
            <a:r>
              <a:rPr lang="en-US" dirty="0" smtClean="0"/>
              <a:t>Cipher </a:t>
            </a:r>
            <a:r>
              <a:rPr lang="en-US" dirty="0"/>
              <a:t>feedback </a:t>
            </a:r>
            <a:r>
              <a:rPr lang="en-US" dirty="0" smtClean="0"/>
              <a:t>mode</a:t>
            </a:r>
          </a:p>
          <a:p>
            <a:pPr marL="633413" indent="-280988" eaLnBrk="1" fontAlgn="auto" hangingPunct="1">
              <a:spcBef>
                <a:spcPts val="600"/>
              </a:spcBef>
              <a:spcAft>
                <a:spcPts val="0"/>
              </a:spcAft>
              <a:buClr>
                <a:schemeClr val="accent1">
                  <a:lumMod val="60000"/>
                  <a:lumOff val="40000"/>
                </a:schemeClr>
              </a:buClr>
              <a:buFont typeface="Arial" panose="020B0604020202020204" pitchFamily="34" charset="0"/>
              <a:buChar char="•"/>
              <a:defRPr/>
            </a:pPr>
            <a:r>
              <a:rPr lang="en-US" dirty="0" smtClean="0"/>
              <a:t>Output </a:t>
            </a:r>
            <a:r>
              <a:rPr lang="en-US" dirty="0"/>
              <a:t>feedback </a:t>
            </a:r>
            <a:r>
              <a:rPr lang="en-US" dirty="0" smtClean="0"/>
              <a:t>mode</a:t>
            </a:r>
          </a:p>
          <a:p>
            <a:pPr marL="633413" indent="-280988" eaLnBrk="1" fontAlgn="auto" hangingPunct="1">
              <a:spcBef>
                <a:spcPts val="600"/>
              </a:spcBef>
              <a:spcAft>
                <a:spcPts val="0"/>
              </a:spcAft>
              <a:buClr>
                <a:schemeClr val="accent1">
                  <a:lumMod val="60000"/>
                  <a:lumOff val="40000"/>
                </a:schemeClr>
              </a:buClr>
              <a:buFont typeface="Arial" panose="020B0604020202020204" pitchFamily="34" charset="0"/>
              <a:buChar char="•"/>
              <a:defRPr/>
            </a:pPr>
            <a:r>
              <a:rPr lang="en-US" dirty="0" smtClean="0"/>
              <a:t>Counter </a:t>
            </a:r>
            <a:r>
              <a:rPr lang="en-US" dirty="0" smtClean="0"/>
              <a:t>mode</a:t>
            </a:r>
            <a:endParaRPr lang="en-US" dirty="0"/>
          </a:p>
          <a:p>
            <a:pPr eaLnBrk="1" fontAlgn="auto" hangingPunct="1">
              <a:spcAft>
                <a:spcPts val="0"/>
              </a:spcAft>
              <a:buClr>
                <a:schemeClr val="accent1">
                  <a:lumMod val="60000"/>
                  <a:lumOff val="40000"/>
                </a:schemeClr>
              </a:buClr>
              <a:buFont typeface="Candara" pitchFamily="34" charset="0"/>
              <a:buChar char="•"/>
              <a:defRPr/>
            </a:pPr>
            <a:endParaRPr lang="en-US" dirty="0" smtClean="0">
              <a:ea typeface="+mn-ea"/>
              <a:cs typeface="+mn-cs"/>
            </a:endParaRPr>
          </a:p>
        </p:txBody>
      </p:sp>
      <p:sp>
        <p:nvSpPr>
          <p:cNvPr id="76804" name="Content Placeholder 11"/>
          <p:cNvSpPr>
            <a:spLocks noGrp="1"/>
          </p:cNvSpPr>
          <p:nvPr>
            <p:ph sz="half" idx="2"/>
          </p:nvPr>
        </p:nvSpPr>
        <p:spPr>
          <a:xfrm>
            <a:off x="5508104" y="1752600"/>
            <a:ext cx="3336925" cy="4953000"/>
          </a:xfrm>
        </p:spPr>
        <p:txBody>
          <a:bodyPr rtlCol="0">
            <a:normAutofit fontScale="92500" lnSpcReduction="2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XTS-AES </a:t>
            </a:r>
            <a:r>
              <a:rPr lang="en-US" dirty="0" smtClean="0">
                <a:ea typeface="+mn-ea"/>
                <a:cs typeface="+mn-cs"/>
              </a:rPr>
              <a:t>mode for block-oriented storage devices</a:t>
            </a:r>
          </a:p>
          <a:p>
            <a:pPr lvl="1" eaLnBrk="1" fontAlgn="auto" hangingPunct="1">
              <a:spcAft>
                <a:spcPts val="0"/>
              </a:spcAft>
              <a:buClr>
                <a:schemeClr val="accent1">
                  <a:lumMod val="60000"/>
                  <a:lumOff val="40000"/>
                </a:schemeClr>
              </a:buClr>
              <a:buFont typeface="Candara" pitchFamily="34" charset="0"/>
              <a:buChar char="•"/>
              <a:defRPr/>
            </a:pPr>
            <a:r>
              <a:rPr lang="en-US" sz="2400" dirty="0" err="1" smtClean="0">
                <a:ea typeface="+mn-ea"/>
              </a:rPr>
              <a:t>Tweakable</a:t>
            </a:r>
            <a:r>
              <a:rPr lang="en-US" sz="2400" dirty="0" smtClean="0">
                <a:ea typeface="+mn-ea"/>
              </a:rPr>
              <a:t> block ciphers</a:t>
            </a:r>
          </a:p>
          <a:p>
            <a:pPr lvl="1" eaLnBrk="1" fontAlgn="auto" hangingPunct="1">
              <a:spcAft>
                <a:spcPts val="0"/>
              </a:spcAft>
              <a:buFont typeface="Candara" pitchFamily="34" charset="0"/>
              <a:buChar char="•"/>
              <a:defRPr/>
            </a:pPr>
            <a:r>
              <a:rPr lang="en-US" sz="2400" dirty="0" smtClean="0">
                <a:ea typeface="+mn-ea"/>
              </a:rPr>
              <a:t>Storage encryption requirements</a:t>
            </a:r>
          </a:p>
          <a:p>
            <a:pPr lvl="1" eaLnBrk="1" fontAlgn="auto" hangingPunct="1">
              <a:spcAft>
                <a:spcPts val="0"/>
              </a:spcAft>
              <a:buFont typeface="Candara" pitchFamily="34" charset="0"/>
              <a:buChar char="•"/>
              <a:defRPr/>
            </a:pPr>
            <a:r>
              <a:rPr lang="en-US" sz="2400" dirty="0" smtClean="0">
                <a:ea typeface="+mn-ea"/>
              </a:rPr>
              <a:t>Operation on a single block</a:t>
            </a:r>
            <a:endParaRPr lang="en-US" sz="2400" dirty="0">
              <a:ea typeface="+mn-ea"/>
            </a:endParaRPr>
          </a:p>
          <a:p>
            <a:pPr eaLnBrk="1" fontAlgn="auto" hangingPunct="1">
              <a:spcAft>
                <a:spcPts val="0"/>
              </a:spcAft>
              <a:buClr>
                <a:schemeClr val="accent1">
                  <a:lumMod val="60000"/>
                  <a:lumOff val="40000"/>
                </a:schemeClr>
              </a:buClr>
              <a:buFont typeface="Candara" pitchFamily="34" charset="0"/>
              <a:buChar char="•"/>
              <a:defRPr/>
            </a:pPr>
            <a:r>
              <a:rPr lang="en-US" dirty="0"/>
              <a:t>Format-preserving encryption</a:t>
            </a:r>
          </a:p>
          <a:p>
            <a:pPr lvl="1" eaLnBrk="1" fontAlgn="auto" hangingPunct="1">
              <a:spcAft>
                <a:spcPts val="0"/>
              </a:spcAft>
              <a:buClr>
                <a:schemeClr val="accent1">
                  <a:lumMod val="60000"/>
                  <a:lumOff val="40000"/>
                </a:schemeClr>
              </a:buClr>
              <a:buFont typeface="Candara" pitchFamily="34" charset="0"/>
              <a:buChar char="•"/>
              <a:defRPr/>
            </a:pPr>
            <a:r>
              <a:rPr lang="en-US" sz="2400" dirty="0"/>
              <a:t>Difficulties in designing</a:t>
            </a:r>
            <a:endParaRPr lang="en-US" dirty="0"/>
          </a:p>
          <a:p>
            <a:pPr eaLnBrk="1" fontAlgn="auto" hangingPunct="1">
              <a:spcAft>
                <a:spcPts val="0"/>
              </a:spcAft>
              <a:buClr>
                <a:schemeClr val="accent1">
                  <a:lumMod val="60000"/>
                  <a:lumOff val="40000"/>
                </a:schemeClr>
              </a:buClr>
              <a:buFont typeface="Candara" pitchFamily="34" charset="0"/>
              <a:buChar char="•"/>
              <a:defRPr/>
            </a:pPr>
            <a:r>
              <a:rPr lang="en-US" dirty="0" smtClean="0"/>
              <a:t>Padding </a:t>
            </a:r>
          </a:p>
          <a:p>
            <a:pPr marL="349250" lvl="1" indent="0" eaLnBrk="1" fontAlgn="auto" hangingPunct="1">
              <a:spcAft>
                <a:spcPts val="0"/>
              </a:spcAft>
              <a:buClr>
                <a:schemeClr val="accent1">
                  <a:lumMod val="60000"/>
                  <a:lumOff val="40000"/>
                </a:schemeClr>
              </a:buClr>
              <a:buNone/>
              <a:defRPr/>
            </a:pPr>
            <a:endParaRPr lang="en-US" sz="2400" dirty="0"/>
          </a:p>
        </p:txBody>
      </p:sp>
      <p:pic>
        <p:nvPicPr>
          <p:cNvPr id="9" name="Picture Placeholder 4" descr="crypto.jpg"/>
          <p:cNvPicPr>
            <a:picLocks noChangeAspect="1"/>
          </p:cNvPicPr>
          <p:nvPr/>
        </p:nvPicPr>
        <p:blipFill>
          <a:blip r:embed="rId3">
            <a:alphaModFix/>
            <a:lum bright="28000"/>
          </a:blip>
          <a:srcRect l="-16674" t="-1111" r="-18211" b="44444"/>
          <a:stretch>
            <a:fillRect/>
          </a:stretch>
        </p:blipFill>
        <p:spPr bwMode="auto">
          <a:xfrm>
            <a:off x="3505200" y="28194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
        <p:nvSpPr>
          <p:cNvPr id="6" name="Footer Placeholder 5"/>
          <p:cNvSpPr>
            <a:spLocks noGrp="1"/>
          </p:cNvSpPr>
          <p:nvPr>
            <p:ph type="ftr" sz="quarter" idx="11"/>
          </p:nvPr>
        </p:nvSpPr>
        <p:spPr>
          <a:xfrm>
            <a:off x="0" y="6492875"/>
            <a:ext cx="4419600" cy="365125"/>
          </a:xfrm>
        </p:spPr>
        <p:txBody>
          <a:bodyPr/>
          <a:lstStyle/>
          <a:p>
            <a:pPr>
              <a:defRPr/>
            </a:pPr>
            <a:r>
              <a:rPr lang="en-US" sz="1000" b="0" dirty="0" smtClean="0"/>
              <a:t>© 2017 Pearson Education, Ltd., All rights reserved. </a:t>
            </a:r>
            <a:endParaRPr lang="en-US" sz="1000" b="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Triple-DES with Two-Keys</a:t>
            </a:r>
            <a:endParaRPr lang="en-AU" smtClean="0"/>
          </a:p>
        </p:txBody>
      </p:sp>
      <p:sp>
        <p:nvSpPr>
          <p:cNvPr id="48131" name="Rectangle 3"/>
          <p:cNvSpPr>
            <a:spLocks noGrp="1" noChangeArrowheads="1"/>
          </p:cNvSpPr>
          <p:nvPr>
            <p:ph idx="1"/>
          </p:nvPr>
        </p:nvSpPr>
        <p:spPr>
          <a:xfrm>
            <a:off x="792163" y="1762125"/>
            <a:ext cx="7570787" cy="4562475"/>
          </a:xfrm>
        </p:spPr>
        <p:txBody>
          <a:bodyPr rtlCol="0">
            <a:normAutofit fontScale="850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Obvious counter to the meet-in-the-middle attack is to use three stages of encryption with three different keys</a:t>
            </a:r>
          </a:p>
          <a:p>
            <a:pPr lvl="1" eaLnBrk="1" fontAlgn="auto" hangingPunct="1">
              <a:spcAft>
                <a:spcPts val="0"/>
              </a:spcAft>
              <a:buFont typeface="Candara" pitchFamily="34" charset="0"/>
              <a:buChar char="•"/>
              <a:defRPr/>
            </a:pPr>
            <a:r>
              <a:rPr lang="en-US" dirty="0" smtClean="0">
                <a:ea typeface="+mn-ea"/>
              </a:rPr>
              <a:t>This raises the cost of the meet-in-the-middle attack to 2</a:t>
            </a:r>
            <a:r>
              <a:rPr lang="en-US" baseline="30000" dirty="0" smtClean="0">
                <a:ea typeface="+mn-ea"/>
              </a:rPr>
              <a:t>112</a:t>
            </a:r>
            <a:r>
              <a:rPr lang="en-US" dirty="0" smtClean="0">
                <a:ea typeface="+mn-ea"/>
              </a:rPr>
              <a:t>, which is beyond what is practical</a:t>
            </a:r>
          </a:p>
          <a:p>
            <a:pPr lvl="1" eaLnBrk="1" fontAlgn="auto" hangingPunct="1">
              <a:spcAft>
                <a:spcPts val="0"/>
              </a:spcAft>
              <a:buFont typeface="Candara" pitchFamily="34" charset="0"/>
              <a:buChar char="•"/>
              <a:defRPr/>
            </a:pPr>
            <a:r>
              <a:rPr lang="en-US" dirty="0" smtClean="0">
                <a:ea typeface="+mn-ea"/>
              </a:rPr>
              <a:t>Has the drawback of requiring a key length of                  56 x 3 = 168 bits, which may be somewhat unwieldy</a:t>
            </a:r>
          </a:p>
          <a:p>
            <a:pPr lvl="1" eaLnBrk="1" fontAlgn="auto" hangingPunct="1">
              <a:spcAft>
                <a:spcPts val="0"/>
              </a:spcAft>
              <a:buFont typeface="Candara" pitchFamily="34" charset="0"/>
              <a:buChar char="•"/>
              <a:defRPr/>
            </a:pPr>
            <a:r>
              <a:rPr lang="en-US" dirty="0" smtClean="0">
                <a:ea typeface="+mn-ea"/>
              </a:rPr>
              <a:t>As an alternative Tuchman proposed a triple encryption method that uses only two keys</a:t>
            </a:r>
          </a:p>
          <a:p>
            <a:pPr eaLnBrk="1" fontAlgn="auto" hangingPunct="1">
              <a:spcAft>
                <a:spcPts val="0"/>
              </a:spcAft>
              <a:buClr>
                <a:schemeClr val="accent1">
                  <a:lumMod val="60000"/>
                  <a:lumOff val="40000"/>
                </a:schemeClr>
              </a:buClr>
              <a:buFont typeface="Candara" pitchFamily="34" charset="0"/>
              <a:buChar char="•"/>
              <a:defRPr/>
            </a:pPr>
            <a:r>
              <a:rPr lang="en-US" sz="2839" dirty="0" smtClean="0">
                <a:ea typeface="+mn-ea"/>
                <a:cs typeface="+mn-cs"/>
              </a:rPr>
              <a:t> 3DES with two keys is a relatively popular alternative to DES and has been </a:t>
            </a:r>
            <a:r>
              <a:rPr lang="en-US" dirty="0" smtClean="0">
                <a:ea typeface="+mn-ea"/>
                <a:cs typeface="+mn-cs"/>
              </a:rPr>
              <a:t>adopted for use in the key management standards ANSI X9.17 and ISO 8732</a:t>
            </a:r>
            <a:endParaRPr lang="en-AU" dirty="0">
              <a:ea typeface="+mn-ea"/>
              <a:cs typeface="+mn-cs"/>
            </a:endParaRPr>
          </a:p>
        </p:txBody>
      </p:sp>
      <p:sp>
        <p:nvSpPr>
          <p:cNvPr id="4" name="Footer Placeholder 3"/>
          <p:cNvSpPr>
            <a:spLocks noGrp="1"/>
          </p:cNvSpPr>
          <p:nvPr>
            <p:ph type="ftr" sz="quarter" idx="11"/>
          </p:nvPr>
        </p:nvSpPr>
        <p:spPr>
          <a:xfrm>
            <a:off x="0" y="6492875"/>
            <a:ext cx="47244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z="900" b="0" dirty="0" smtClean="0"/>
              <a:t>© 2017 Pearson Education, </a:t>
            </a:r>
            <a:r>
              <a:rPr lang="en-US" sz="900" b="0" dirty="0" err="1" smtClean="0"/>
              <a:t>Ltd.,All</a:t>
            </a:r>
            <a:r>
              <a:rPr lang="en-US" sz="900" b="0" dirty="0" smtClean="0"/>
              <a:t> rights reserved. </a:t>
            </a:r>
            <a:endParaRPr lang="en-US" sz="900" b="0" dirty="0"/>
          </a:p>
        </p:txBody>
      </p:sp>
      <p:pic>
        <p:nvPicPr>
          <p:cNvPr id="28675" name="Picture 6" descr="f1.pdf"/>
          <p:cNvPicPr>
            <a:picLocks noChangeAspect="1"/>
          </p:cNvPicPr>
          <p:nvPr/>
        </p:nvPicPr>
        <p:blipFill>
          <a:blip r:embed="rId3"/>
          <a:srcRect l="4706" t="46364" r="7059" b="10909"/>
          <a:stretch>
            <a:fillRect/>
          </a:stretch>
        </p:blipFill>
        <p:spPr bwMode="auto">
          <a:xfrm>
            <a:off x="-45326" y="0"/>
            <a:ext cx="8997410" cy="5638800"/>
          </a:xfrm>
          <a:prstGeom prst="rect">
            <a:avLst/>
          </a:prstGeom>
          <a:noFill/>
          <a:ln w="9525">
            <a:noFill/>
            <a:miter lim="800000"/>
            <a:headEnd/>
            <a:tailEnd/>
          </a:ln>
        </p:spPr>
      </p:pic>
      <p:pic>
        <p:nvPicPr>
          <p:cNvPr id="5" name="Picture 4" descr="f01.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rcRect t="88182" b="2727"/>
              <a:stretch>
                <a:fillRect/>
              </a:stretch>
            </p:blipFill>
          </mc:Choice>
          <mc:Fallback>
            <p:blipFill>
              <a:blip r:embed="rId5"/>
              <a:srcRect t="88182" b="2727"/>
              <a:stretch>
                <a:fillRect/>
              </a:stretch>
            </p:blipFill>
          </mc:Fallback>
        </mc:AlternateContent>
        <p:spPr>
          <a:xfrm>
            <a:off x="1828800" y="5638800"/>
            <a:ext cx="5638800" cy="663397"/>
          </a:xfrm>
          <a:prstGeom prst="rect">
            <a:avLst/>
          </a:prstGeom>
        </p:spPr>
      </p:pic>
    </p:spTree>
  </p:cSld>
  <p:clrMapOvr>
    <a:masterClrMapping/>
  </p:clrMapOvr>
  <p:transition spd="med">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39688"/>
            <a:ext cx="9144000" cy="1412875"/>
          </a:xfrm>
        </p:spPr>
        <p:txBody>
          <a:bodyPr/>
          <a:lstStyle/>
          <a:p>
            <a:pPr eaLnBrk="1" hangingPunct="1"/>
            <a:r>
              <a:rPr lang="en-US" smtClean="0"/>
              <a:t>Triple DES with Three Keys</a:t>
            </a:r>
          </a:p>
        </p:txBody>
      </p:sp>
      <p:sp>
        <p:nvSpPr>
          <p:cNvPr id="3" name="Content Placeholder 2"/>
          <p:cNvSpPr>
            <a:spLocks noGrp="1"/>
          </p:cNvSpPr>
          <p:nvPr>
            <p:ph idx="1"/>
          </p:nvPr>
        </p:nvSpPr>
        <p:spPr/>
        <p:txBody>
          <a:bodyPr rtlCol="0">
            <a:normAutofit fontScale="850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Many researchers now feel that three-key 3DES is the preferred alternative</a:t>
            </a:r>
          </a:p>
          <a:p>
            <a:pPr eaLnBrk="1" fontAlgn="auto" hangingPunct="1">
              <a:spcAft>
                <a:spcPts val="0"/>
              </a:spcAft>
              <a:buClr>
                <a:schemeClr val="accent1">
                  <a:lumMod val="60000"/>
                  <a:lumOff val="40000"/>
                </a:schemeClr>
              </a:buClr>
              <a:buFont typeface="Candara" pitchFamily="34" charset="0"/>
              <a:buChar char="•"/>
              <a:defRPr/>
            </a:pPr>
            <a:endParaRPr lang="en-US" dirty="0" smtClean="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smtClean="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smtClean="0">
              <a:ea typeface="+mn-ea"/>
              <a:cs typeface="+mn-cs"/>
            </a:endParaRPr>
          </a:p>
          <a:p>
            <a:pPr eaLnBrk="1" fontAlgn="auto" hangingPunct="1">
              <a:spcAft>
                <a:spcPts val="0"/>
              </a:spcAft>
              <a:buClr>
                <a:schemeClr val="accent1">
                  <a:lumMod val="60000"/>
                  <a:lumOff val="40000"/>
                </a:schemeClr>
              </a:buClr>
              <a:buFont typeface="Candara" pitchFamily="34" charset="0"/>
              <a:buChar char="•"/>
              <a:defRPr/>
            </a:pPr>
            <a:endParaRPr lang="en-US" dirty="0" smtClean="0">
              <a:ea typeface="+mn-ea"/>
              <a:cs typeface="+mn-cs"/>
            </a:endParaRPr>
          </a:p>
          <a:p>
            <a:pPr eaLnBrk="1" fontAlgn="auto" hangingPunct="1">
              <a:spcAft>
                <a:spcPts val="0"/>
              </a:spcAft>
              <a:buClr>
                <a:schemeClr val="accent1">
                  <a:lumMod val="60000"/>
                  <a:lumOff val="40000"/>
                </a:schemeClr>
              </a:buClr>
              <a:buFont typeface="Candara" pitchFamily="34" charset="0"/>
              <a:buChar char="•"/>
              <a:defRPr/>
            </a:pPr>
            <a:r>
              <a:rPr lang="en-US" dirty="0" smtClean="0">
                <a:ea typeface="+mn-ea"/>
                <a:cs typeface="+mn-cs"/>
              </a:rPr>
              <a:t>A number of Internet-based applications have adopted three-key 3DES including PGP and S/MIME</a:t>
            </a:r>
          </a:p>
        </p:txBody>
      </p:sp>
      <p:graphicFrame>
        <p:nvGraphicFramePr>
          <p:cNvPr id="5" name="Diagram 4"/>
          <p:cNvGraphicFramePr/>
          <p:nvPr/>
        </p:nvGraphicFramePr>
        <p:xfrm>
          <a:off x="1219200" y="2667000"/>
          <a:ext cx="64008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0" y="6492875"/>
            <a:ext cx="54102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Modes of Operation</a:t>
            </a:r>
            <a:endParaRPr lang="en-AU" smtClean="0"/>
          </a:p>
        </p:txBody>
      </p:sp>
      <p:sp>
        <p:nvSpPr>
          <p:cNvPr id="78851" name="Rectangle 3"/>
          <p:cNvSpPr>
            <a:spLocks noGrp="1" noChangeArrowheads="1"/>
          </p:cNvSpPr>
          <p:nvPr>
            <p:ph idx="1"/>
          </p:nvPr>
        </p:nvSpPr>
        <p:spPr>
          <a:xfrm>
            <a:off x="762000" y="1981200"/>
            <a:ext cx="7570788" cy="4572000"/>
          </a:xfrm>
        </p:spPr>
        <p:txBody>
          <a:bodyPr rtlCol="0">
            <a:normAutofit fontScale="92500" lnSpcReduction="10000"/>
          </a:bodyPr>
          <a:lstStyle/>
          <a:p>
            <a:pPr eaLnBrk="1" fontAlgn="auto" hangingPunct="1">
              <a:spcAft>
                <a:spcPts val="0"/>
              </a:spcAft>
              <a:buClr>
                <a:schemeClr val="accent1">
                  <a:lumMod val="60000"/>
                  <a:lumOff val="40000"/>
                </a:schemeClr>
              </a:buClr>
              <a:buFont typeface="Candara" pitchFamily="34" charset="0"/>
              <a:buChar char="•"/>
              <a:defRPr/>
            </a:pPr>
            <a:r>
              <a:rPr lang="en-AU" dirty="0" smtClean="0">
                <a:ea typeface="+mn-ea"/>
                <a:cs typeface="+mn-cs"/>
              </a:rPr>
              <a:t>A technique for enhancing the effect of a cryptographic algorithm or adapting the algorithm for an application</a:t>
            </a:r>
          </a:p>
          <a:p>
            <a:pPr eaLnBrk="1" fontAlgn="auto" hangingPunct="1">
              <a:spcAft>
                <a:spcPts val="0"/>
              </a:spcAft>
              <a:buClr>
                <a:schemeClr val="accent1">
                  <a:lumMod val="60000"/>
                  <a:lumOff val="40000"/>
                </a:schemeClr>
              </a:buClr>
              <a:buFont typeface="Candara" pitchFamily="34" charset="0"/>
              <a:buChar char="•"/>
              <a:defRPr/>
            </a:pPr>
            <a:r>
              <a:rPr lang="en-AU" dirty="0" smtClean="0">
                <a:ea typeface="+mn-ea"/>
                <a:cs typeface="+mn-cs"/>
              </a:rPr>
              <a:t>To apply a block cipher in a variety of applications, five </a:t>
            </a:r>
            <a:r>
              <a:rPr lang="en-AU" i="1" dirty="0" smtClean="0">
                <a:ea typeface="+mn-ea"/>
                <a:cs typeface="+mn-cs"/>
              </a:rPr>
              <a:t>modes of operation </a:t>
            </a:r>
            <a:r>
              <a:rPr lang="en-AU" dirty="0" smtClean="0">
                <a:ea typeface="+mn-ea"/>
                <a:cs typeface="+mn-cs"/>
              </a:rPr>
              <a:t>have been defined by NIST</a:t>
            </a:r>
          </a:p>
          <a:p>
            <a:pPr lvl="1" eaLnBrk="1" fontAlgn="auto" hangingPunct="1">
              <a:spcAft>
                <a:spcPts val="0"/>
              </a:spcAft>
              <a:buFont typeface="Candara" pitchFamily="34" charset="0"/>
              <a:buChar char="•"/>
              <a:defRPr/>
            </a:pPr>
            <a:r>
              <a:rPr lang="en-AU" dirty="0" smtClean="0">
                <a:ea typeface="+mn-ea"/>
              </a:rPr>
              <a:t>The five modes are intended to cover a wide variety of applications of encryption for which a block cipher could be used</a:t>
            </a:r>
          </a:p>
          <a:p>
            <a:pPr lvl="1" eaLnBrk="1" fontAlgn="auto" hangingPunct="1">
              <a:spcAft>
                <a:spcPts val="0"/>
              </a:spcAft>
              <a:buFont typeface="Candara" pitchFamily="34" charset="0"/>
              <a:buChar char="•"/>
              <a:defRPr/>
            </a:pPr>
            <a:r>
              <a:rPr lang="en-AU" dirty="0" smtClean="0">
                <a:ea typeface="+mn-ea"/>
              </a:rPr>
              <a:t>These modes are intended for use with any symmetric block cipher, including triple DES and AES</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 y="39688"/>
            <a:ext cx="9144000" cy="1412875"/>
          </a:xfrm>
        </p:spPr>
        <p:txBody>
          <a:bodyPr/>
          <a:lstStyle/>
          <a:p>
            <a:pPr eaLnBrk="1" hangingPunct="1"/>
            <a:r>
              <a:rPr lang="en-US" dirty="0" smtClean="0"/>
              <a:t>Electronic Codebook Mode</a:t>
            </a:r>
            <a:endParaRPr lang="en-AU" dirty="0" smtClean="0"/>
          </a:p>
        </p:txBody>
      </p:sp>
      <p:sp>
        <p:nvSpPr>
          <p:cNvPr id="78851" name="Rectangle 3"/>
          <p:cNvSpPr>
            <a:spLocks noGrp="1" noChangeArrowheads="1"/>
          </p:cNvSpPr>
          <p:nvPr>
            <p:ph idx="1"/>
          </p:nvPr>
        </p:nvSpPr>
        <p:spPr>
          <a:xfrm>
            <a:off x="792162" y="1905069"/>
            <a:ext cx="7570788" cy="4572000"/>
          </a:xfrm>
        </p:spPr>
        <p:txBody>
          <a:bodyPr rtlCol="0">
            <a:normAutofit/>
          </a:bodyPr>
          <a:lstStyle/>
          <a:p>
            <a:r>
              <a:rPr lang="en-US" dirty="0"/>
              <a:t>It is one of the simplest modes of operation. In this mode, the plain text is divided into a block where each block is 64 bits. Then each block is encrypted separately. The same key is used for the encryption of all blocks. </a:t>
            </a:r>
            <a:endParaRPr lang="en-US" dirty="0" smtClean="0"/>
          </a:p>
          <a:p>
            <a:r>
              <a:rPr lang="en-US" dirty="0" smtClean="0"/>
              <a:t>As </a:t>
            </a:r>
            <a:r>
              <a:rPr lang="en-US" dirty="0"/>
              <a:t>the same key used for tor all block, to avoid the repetition of </a:t>
            </a:r>
            <a:r>
              <a:rPr lang="en-US" dirty="0" smtClean="0"/>
              <a:t>block, </a:t>
            </a:r>
            <a:r>
              <a:rPr lang="en-US" dirty="0"/>
              <a:t>ECB mode is used for an only small message where the repetition of the plain text block is less.</a:t>
            </a:r>
          </a:p>
        </p:txBody>
      </p:sp>
      <p:sp>
        <p:nvSpPr>
          <p:cNvPr id="4" name="Footer Placeholder 3"/>
          <p:cNvSpPr>
            <a:spLocks noGrp="1"/>
          </p:cNvSpPr>
          <p:nvPr>
            <p:ph type="ftr" sz="quarter" idx="11"/>
          </p:nvPr>
        </p:nvSpPr>
        <p:spPr>
          <a:xfrm>
            <a:off x="0" y="6492875"/>
            <a:ext cx="4267200" cy="365125"/>
          </a:xfrm>
        </p:spPr>
        <p:txBody>
          <a:bodyPr/>
          <a:lstStyle/>
          <a:p>
            <a:pPr>
              <a:defRPr/>
            </a:pPr>
            <a:r>
              <a:rPr lang="en-US" sz="1000" dirty="0" smtClean="0"/>
              <a:t>© 2017 Pearson Education, Ltd., All rights reserved. </a:t>
            </a:r>
            <a:endParaRPr lang="en-US" sz="1000" dirty="0"/>
          </a:p>
        </p:txBody>
      </p:sp>
    </p:spTree>
    <p:extLst>
      <p:ext uri="{BB962C8B-B14F-4D97-AF65-F5344CB8AC3E}">
        <p14:creationId xmlns:p14="http://schemas.microsoft.com/office/powerpoint/2010/main" val="20884637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مستند" ma:contentTypeID="0x0101007B3878846BE5D74DA8903EAF84BD2561" ma:contentTypeVersion="4" ma:contentTypeDescription="إنشاء مستند جديد." ma:contentTypeScope="" ma:versionID="9abe4525cc7018763d18433902ac533a">
  <xsd:schema xmlns:xsd="http://www.w3.org/2001/XMLSchema" xmlns:xs="http://www.w3.org/2001/XMLSchema" xmlns:p="http://schemas.microsoft.com/office/2006/metadata/properties" xmlns:ns2="9efda20f-f687-4da0-84ab-3066971102e9" targetNamespace="http://schemas.microsoft.com/office/2006/metadata/properties" ma:root="true" ma:fieldsID="b0883c55c3b67dba044f9edda536cf8b" ns2:_="">
    <xsd:import namespace="9efda20f-f687-4da0-84ab-3066971102e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da20f-f687-4da0-84ab-3066971102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نوع المحتوى"/>
        <xsd:element ref="dc:title" minOccurs="0" maxOccurs="1" ma:index="4" ma:displayName="العنوان"/>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83FFFB-32EF-4235-A8C7-159F23271A61}"/>
</file>

<file path=customXml/itemProps2.xml><?xml version="1.0" encoding="utf-8"?>
<ds:datastoreItem xmlns:ds="http://schemas.openxmlformats.org/officeDocument/2006/customXml" ds:itemID="{8DD60FB9-1737-46DD-BCA0-0C6090C366D0}"/>
</file>

<file path=customXml/itemProps3.xml><?xml version="1.0" encoding="utf-8"?>
<ds:datastoreItem xmlns:ds="http://schemas.openxmlformats.org/officeDocument/2006/customXml" ds:itemID="{0200DC50-B09C-489B-BAE4-4A066341C002}"/>
</file>

<file path=docProps/app.xml><?xml version="1.0" encoding="utf-8"?>
<Properties xmlns="http://schemas.openxmlformats.org/officeDocument/2006/extended-properties" xmlns:vt="http://schemas.openxmlformats.org/officeDocument/2006/docPropsVTypes">
  <Template>Macintosh HD:Users:lpb:admin:consult:Prentice-Hall:Slides:ch01.ppt</Template>
  <TotalTime>7713</TotalTime>
  <Words>7172</Words>
  <Application>Microsoft Office PowerPoint</Application>
  <PresentationFormat>On-screen Show (4:3)</PresentationFormat>
  <Paragraphs>698</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ＭＳ Ｐゴシック</vt:lpstr>
      <vt:lpstr>Arial</vt:lpstr>
      <vt:lpstr>Candara</vt:lpstr>
      <vt:lpstr>Mistral</vt:lpstr>
      <vt:lpstr>Times New Roman</vt:lpstr>
      <vt:lpstr>Times-Roman</vt:lpstr>
      <vt:lpstr>Wingdings</vt:lpstr>
      <vt:lpstr>Infusion</vt:lpstr>
      <vt:lpstr>Cryptography and Network Security</vt:lpstr>
      <vt:lpstr>Chapter 5</vt:lpstr>
      <vt:lpstr>PowerPoint Presentation</vt:lpstr>
      <vt:lpstr>Meet-in-the-Middle Attack</vt:lpstr>
      <vt:lpstr>Triple-DES with Two-Keys</vt:lpstr>
      <vt:lpstr>PowerPoint Presentation</vt:lpstr>
      <vt:lpstr>Triple DES with Three Keys</vt:lpstr>
      <vt:lpstr>Modes of Operation</vt:lpstr>
      <vt:lpstr>Electronic Codebook Mode</vt:lpstr>
      <vt:lpstr>PowerPoint Presentation</vt:lpstr>
      <vt:lpstr>Electronic Codebook Mode</vt:lpstr>
      <vt:lpstr>Electronic Codebook Mode</vt:lpstr>
      <vt:lpstr>Criteria and properties for evaluating and constructing block cipher modes of operation that are superior to ECB:</vt:lpstr>
      <vt:lpstr>Cipher Block Chaining Mode</vt:lpstr>
      <vt:lpstr>PowerPoint Presentation</vt:lpstr>
      <vt:lpstr>Cipher Block Chaining Mode</vt:lpstr>
      <vt:lpstr>Cipher Block Chaining Mode</vt:lpstr>
      <vt:lpstr>Feedback Modes</vt:lpstr>
      <vt:lpstr>Cipher Feedback Mode</vt:lpstr>
      <vt:lpstr>PowerPoint Presentation</vt:lpstr>
      <vt:lpstr>Cipher Feedback Mode</vt:lpstr>
      <vt:lpstr>Cipher Feedback Mode</vt:lpstr>
      <vt:lpstr>Output Feedback Mode</vt:lpstr>
      <vt:lpstr>PowerPoint Presentation</vt:lpstr>
      <vt:lpstr>Output Feedback Mode</vt:lpstr>
      <vt:lpstr>Output Feedback Mode</vt:lpstr>
      <vt:lpstr>Counter Mode</vt:lpstr>
      <vt:lpstr>PowerPoint Presentation</vt:lpstr>
      <vt:lpstr>Counter Mode</vt:lpstr>
      <vt:lpstr>Counter Mode</vt:lpstr>
      <vt:lpstr>Advantages  of  CTR</vt:lpstr>
      <vt:lpstr>PowerPoint Presentation</vt:lpstr>
      <vt:lpstr>PowerPoint Presentation</vt:lpstr>
      <vt:lpstr>Additional modes of operations</vt:lpstr>
      <vt:lpstr>XTS-AES Mode for Block-Oriented Storage Devices</vt:lpstr>
      <vt:lpstr>Tweakable Block Ciphers</vt:lpstr>
      <vt:lpstr>Tweakable Block Ciphers</vt:lpstr>
      <vt:lpstr>XTS-AES Operation  on  Single Block</vt:lpstr>
      <vt:lpstr>PowerPoint Presentation</vt:lpstr>
      <vt:lpstr>Format-Preserving Encryption (FPE)</vt:lpstr>
      <vt:lpstr>Format-Preserving Encryption (FPE)</vt:lpstr>
      <vt:lpstr>Difficulties in Designing an FPE</vt:lpstr>
      <vt:lpstr>Padding</vt:lpstr>
      <vt:lpstr>Padding</vt:lpstr>
      <vt:lpstr>Padding</vt:lpstr>
      <vt:lpstr>CBC with Ciphertext Stealing</vt:lpstr>
      <vt:lpstr>Summary</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6</dc:subject>
  <dc:creator>Dr Lawrie Brown</dc:creator>
  <cp:keywords/>
  <dc:description/>
  <cp:lastModifiedBy>Admin</cp:lastModifiedBy>
  <cp:revision>133</cp:revision>
  <dcterms:created xsi:type="dcterms:W3CDTF">2016-03-16T20:44:23Z</dcterms:created>
  <dcterms:modified xsi:type="dcterms:W3CDTF">2024-08-12T16:18:17Z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0x0101007B3878846BE5D74DA8903EAF84BD2561</vt:lpwstr>
  </property>
</Properties>
</file>